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8" r:id="rId4"/>
    <p:sldId id="27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 anchor="b" anchorCtr="0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  <a:contourClr>
                <a:srgbClr val="FFFFFF"/>
              </a:contourClr>
            </a:sp3d>
          </a:bodyPr>
          <a:lstStyle>
            <a:lvl1pPr algn="ctr">
              <a:defRPr lang="en-US" sz="5800" dirty="0" smtClean="0">
                <a:ln w="9525">
                  <a:noFill/>
                </a:ln>
                <a:effectLst>
                  <a:outerShdw blurRad="50800" dist="38100" dir="822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967089"/>
          </a:xfrm>
        </p:spPr>
        <p:txBody>
          <a:bodyPr>
            <a:normAutofit/>
          </a:bodyPr>
          <a:lstStyle>
            <a:lvl1pPr marL="0" indent="0" algn="ctr">
              <a:buNone/>
              <a:defRPr lang="en-US" sz="3000" b="0">
                <a:solidFill>
                  <a:schemeClr val="tx2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1329D009-9476-4986-842A-F8471B8F59FE}" type="datetimeFigureOut">
              <a:rPr lang="cs-CZ" smtClean="0"/>
              <a:t>23.2.2011</a:t>
            </a:fld>
            <a:endParaRPr lang="cs-CZ"/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FAABF7B7-5BC3-438D-AD26-343B250196CB}" type="slidenum">
              <a:rPr lang="cs-CZ" smtClean="0"/>
              <a:t>‹#›</a:t>
            </a:fld>
            <a:endParaRPr lang="cs-CZ"/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9D009-9476-4986-842A-F8471B8F59FE}" type="datetimeFigureOut">
              <a:rPr lang="cs-CZ" smtClean="0"/>
              <a:t>23.2.2011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BF7B7-5BC3-438D-AD26-343B250196C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9D009-9476-4986-842A-F8471B8F59FE}" type="datetimeFigureOut">
              <a:rPr lang="cs-CZ" smtClean="0"/>
              <a:t>23.2.2011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BF7B7-5BC3-438D-AD26-343B250196C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9D009-9476-4986-842A-F8471B8F59FE}" type="datetimeFigureOut">
              <a:rPr lang="cs-CZ" smtClean="0"/>
              <a:t>23.2.2011</a:t>
            </a:fld>
            <a:endParaRPr lang="cs-CZ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BF7B7-5BC3-438D-AD26-343B250196C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22313" y="2685391"/>
            <a:ext cx="7772400" cy="3112843"/>
          </a:xfrm>
        </p:spPr>
        <p:txBody>
          <a:bodyPr anchor="t">
            <a:normAutofit/>
          </a:bodyPr>
          <a:lstStyle>
            <a:lvl1pPr algn="ctr">
              <a:buNone/>
              <a:defRPr lang="en-US" sz="6000" b="1" dirty="0">
                <a:solidFill>
                  <a:schemeClr val="tx2">
                    <a:shade val="85000"/>
                    <a:satMod val="150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22313" y="1128932"/>
            <a:ext cx="7772400" cy="1509712"/>
          </a:xfrm>
        </p:spPr>
        <p:txBody>
          <a:bodyPr anchor="b">
            <a:normAutofit/>
          </a:bodyPr>
          <a:lstStyle>
            <a:lvl1pPr algn="ctr">
              <a:buNone/>
              <a:defRPr lang="en-US" sz="24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9D009-9476-4986-842A-F8471B8F59FE}" type="datetimeFigureOut">
              <a:rPr lang="cs-CZ" smtClean="0"/>
              <a:t>23.2.2011</a:t>
            </a:fld>
            <a:endParaRPr lang="cs-CZ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BF7B7-5BC3-438D-AD26-343B250196C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9D009-9476-4986-842A-F8471B8F59FE}" type="datetimeFigureOut">
              <a:rPr lang="cs-CZ" smtClean="0"/>
              <a:t>23.2.2011</a:t>
            </a:fld>
            <a:endParaRPr lang="cs-CZ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BF7B7-5BC3-438D-AD26-343B250196C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9D009-9476-4986-842A-F8471B8F59FE}" type="datetimeFigureOut">
              <a:rPr lang="cs-CZ" smtClean="0"/>
              <a:t>23.2.2011</a:t>
            </a:fld>
            <a:endParaRPr lang="cs-CZ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BF7B7-5BC3-438D-AD26-343B250196C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9D009-9476-4986-842A-F8471B8F59FE}" type="datetimeFigureOut">
              <a:rPr lang="cs-CZ" smtClean="0"/>
              <a:t>23.2.2011</a:t>
            </a:fld>
            <a:endParaRPr lang="cs-CZ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BF7B7-5BC3-438D-AD26-343B250196C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9D009-9476-4986-842A-F8471B8F59FE}" type="datetimeFigureOut">
              <a:rPr lang="cs-CZ" smtClean="0"/>
              <a:t>23.2.2011</a:t>
            </a:fld>
            <a:endParaRPr lang="cs-CZ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BF7B7-5BC3-438D-AD26-343B250196C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ctr">
              <a:defRPr sz="24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9D009-9476-4986-842A-F8471B8F59FE}" type="datetimeFigureOut">
              <a:rPr lang="cs-CZ" smtClean="0"/>
              <a:t>23.2.2011</a:t>
            </a:fld>
            <a:endParaRPr lang="cs-CZ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BF7B7-5BC3-438D-AD26-343B250196C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7729" y="1062637"/>
            <a:ext cx="4599432" cy="3977640"/>
          </a:xfrm>
          <a:prstGeom prst="rect">
            <a:avLst/>
          </a:prstGeom>
          <a:solidFill>
            <a:schemeClr val="tx2">
              <a:shade val="15000"/>
            </a:schemeClr>
          </a:solidFill>
          <a:ln w="63500">
            <a:noFill/>
            <a:miter lim="800000"/>
          </a:ln>
          <a:effectLst>
            <a:outerShdw blurRad="63500" dist="25400" dir="7200000" algn="t" rotWithShape="0">
              <a:prstClr val="black">
                <a:alpha val="45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45720" rIns="45720" rtlCol="0" anchor="ctr">
            <a:normAutofit/>
          </a:bodyPr>
          <a:lstStyle/>
          <a:p>
            <a:pPr marL="0" indent="-274320" algn="l"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n-US" sz="20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514536" y="4343400"/>
            <a:ext cx="3048000" cy="709858"/>
          </a:xfrm>
        </p:spPr>
        <p:txBody>
          <a:bodyPr anchor="t">
            <a:noAutofit/>
          </a:bodyPr>
          <a:lstStyle>
            <a:lvl1pPr algn="l">
              <a:buNone/>
              <a:defRPr sz="22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739645" y="1222657"/>
            <a:ext cx="4575601" cy="3657600"/>
          </a:xfrm>
          <a:solidFill>
            <a:schemeClr val="tx2">
              <a:shade val="75000"/>
            </a:schemeClr>
          </a:solidFill>
          <a:ln w="63500">
            <a:noFill/>
            <a:miter lim="800000"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/>
            </a:lvl1pPr>
          </a:lstStyle>
          <a:p>
            <a:r>
              <a:rPr lang="cs-CZ" sz="2000" smtClean="0"/>
              <a:t>Kliknutím na ikonu přidáte obrázek.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514536" y="1371600"/>
            <a:ext cx="3044952" cy="2930086"/>
          </a:xfrm>
        </p:spPr>
        <p:txBody>
          <a:bodyPr bIns="0" anchor="b">
            <a:normAutofit/>
          </a:bodyPr>
          <a:lstStyle>
            <a:lvl1pPr marL="0" marR="0" indent="0" algn="l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9D009-9476-4986-842A-F8471B8F59FE}" type="datetimeFigureOut">
              <a:rPr lang="cs-CZ" smtClean="0"/>
              <a:t>23.2.2011</a:t>
            </a:fld>
            <a:endParaRPr lang="cs-CZ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BF7B7-5BC3-438D-AD26-343B250196C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</a:sp3d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45720" rIns="4572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1329D009-9476-4986-842A-F8471B8F59FE}" type="datetimeFigureOut">
              <a:rPr lang="cs-CZ" smtClean="0"/>
              <a:t>23.2.2011</a:t>
            </a:fld>
            <a:endParaRPr lang="cs-CZ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endParaRPr lang="cs-CZ"/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FAABF7B7-5BC3-438D-AD26-343B250196C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defPPr>
        <a:defRPr sz="4400">
          <a:solidFill>
            <a:schemeClr val="tx2">
              <a:shade val="85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lang="en-US" sz="48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>
            <a:outerShdw blurRad="63500" dist="38100" dir="8220000" algn="tl" rotWithShape="0">
              <a:srgbClr val="000000">
                <a:alpha val="30000"/>
              </a:srgbClr>
            </a:outerShdw>
          </a:effectLst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indent="-274320" algn="l" eaLnBrk="1" hangingPunct="1">
        <a:buClr>
          <a:schemeClr val="accent1"/>
        </a:buClr>
        <a:buSzPct val="80000"/>
        <a:buFont typeface="Wingdings 2" pitchFamily="18" charset="2"/>
        <a:buChar char="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557784" indent="-228600" algn="l" eaLnBrk="1" hangingPunct="1">
        <a:buClr>
          <a:schemeClr val="tx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813816" indent="-228600" algn="l" eaLnBrk="1" hangingPunct="1">
        <a:buClr>
          <a:schemeClr val="accent1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069848" indent="-228600" algn="l" eaLnBrk="1" hangingPunct="1">
        <a:buClr>
          <a:schemeClr val="tx2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316736" indent="-228600" algn="l" eaLnBrk="1" hangingPunct="1">
        <a:buClr>
          <a:schemeClr val="accent1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57276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1819656" indent="-228600" algn="l" eaLnBrk="1" hangingPunct="1">
        <a:buClr>
          <a:schemeClr val="accent1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066544" indent="-228600" algn="l" eaLnBrk="1" hangingPunct="1">
        <a:buClr>
          <a:schemeClr val="tx2"/>
        </a:buClr>
        <a:buFont typeface="Wingdings 2" pitchFamily="18" charset="2"/>
        <a:buChar char=""/>
        <a:defRPr sz="1600" baseline="0">
          <a:latin typeface="+mn-lt"/>
        </a:defRPr>
      </a:lvl8pPr>
      <a:lvl9pPr marL="2313432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72353" y="980728"/>
            <a:ext cx="7772400" cy="216024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/>
              <a:t>CHARAKTERISTICKÉVLASTNOSTI ŠÉFA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869160"/>
            <a:ext cx="6400800" cy="755529"/>
          </a:xfrm>
        </p:spPr>
        <p:txBody>
          <a:bodyPr/>
          <a:lstStyle/>
          <a:p>
            <a:r>
              <a:rPr lang="cs-CZ" dirty="0" smtClean="0"/>
              <a:t>Kompetenční sumarizace</a:t>
            </a:r>
            <a:endParaRPr lang="cs-CZ" dirty="0"/>
          </a:p>
        </p:txBody>
      </p:sp>
      <p:pic>
        <p:nvPicPr>
          <p:cNvPr id="1026" name="Picture 2" descr="C:\Users\Honza Zadražil A-Z\Pictures\_Galerie médií\3D postavičky\ist1_8600168-big-targe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5080" y="3356992"/>
            <a:ext cx="1397000" cy="139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Honza Zadražil A-Z\Pictures\_Galerie médií\3D postavičky\zh_sirk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316416" y="10691"/>
            <a:ext cx="833672" cy="1402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0013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457200" y="304800"/>
            <a:ext cx="8229600" cy="1035968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defPPr>
              <a:defRPr sz="4400">
                <a:solidFill>
                  <a:schemeClr val="tx2">
                    <a:shade val="85000"/>
                    <a:satMod val="150000"/>
                  </a:schemeClr>
                </a:solidFill>
                <a:latin typeface="+mj-lt"/>
                <a:ea typeface="+mj-ea"/>
                <a:cs typeface="+mj-cs"/>
              </a:defRPr>
            </a:defPPr>
            <a:lvl1pPr algn="ctr" eaLnBrk="1" hangingPunct="1">
              <a:buNone/>
              <a:defRPr lang="en-US" sz="4800" b="1" strike="noStrike" kern="1200" baseline="0" dirty="0" smtClean="0">
                <a:solidFill>
                  <a:schemeClr val="tx2">
                    <a:shade val="85000"/>
                    <a:satMod val="150000"/>
                  </a:schemeClr>
                </a:solidFill>
                <a:effectLst>
                  <a:outerShdw blurRad="63500" dist="38100" dir="822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lt"/>
                <a:cs typeface="+mj-lt"/>
              </a:defRPr>
            </a:lvl1pPr>
          </a:lstStyle>
          <a:p>
            <a:pPr algn="l"/>
            <a:r>
              <a:rPr lang="cs-CZ" sz="6000" dirty="0" smtClean="0"/>
              <a:t>Ohleduplnost a </a:t>
            </a:r>
            <a:r>
              <a:rPr lang="cs-CZ" sz="6000" dirty="0" err="1" smtClean="0"/>
              <a:t>fairovost</a:t>
            </a:r>
            <a:endParaRPr lang="cs-CZ" sz="6000" dirty="0"/>
          </a:p>
        </p:txBody>
      </p:sp>
      <p:cxnSp>
        <p:nvCxnSpPr>
          <p:cNvPr id="3" name="Přímá spojnice 2"/>
          <p:cNvCxnSpPr/>
          <p:nvPr/>
        </p:nvCxnSpPr>
        <p:spPr>
          <a:xfrm>
            <a:off x="467544" y="1196752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Honza Zadražil A-Z\Pictures\_Galerie médií\3D postavičky\zh_sirk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316416" y="10691"/>
            <a:ext cx="833672" cy="1402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467544" y="1628800"/>
            <a:ext cx="8208912" cy="4536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/>
              <a:t>Šéf se zajímá o pocity ostatních a včas je podpoří nebo jim pomůže. Zajišťuje, aby se na práci týmu podíleli skutečně všichni jeho členové. Pokud je nutné přijmout obtížné a nepříjemné rozhodnutí, učiní je, férově a ohleduplně ke všem jichž se týkají a včas. Vždy za ně přebírá plnou odpovědnost</a:t>
            </a:r>
            <a:r>
              <a:rPr lang="cs-CZ" sz="2800" dirty="0" smtClean="0"/>
              <a:t>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78913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457200" y="304800"/>
            <a:ext cx="8229600" cy="1035968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sz="4400">
                <a:solidFill>
                  <a:schemeClr val="tx2">
                    <a:shade val="85000"/>
                    <a:satMod val="150000"/>
                  </a:schemeClr>
                </a:solidFill>
                <a:latin typeface="+mj-lt"/>
                <a:ea typeface="+mj-ea"/>
                <a:cs typeface="+mj-cs"/>
              </a:defRPr>
            </a:defPPr>
            <a:lvl1pPr algn="ctr" eaLnBrk="1" hangingPunct="1">
              <a:buNone/>
              <a:defRPr lang="en-US" sz="4800" b="1" strike="noStrike" kern="1200" baseline="0" dirty="0" smtClean="0">
                <a:solidFill>
                  <a:schemeClr val="tx2">
                    <a:shade val="85000"/>
                    <a:satMod val="150000"/>
                  </a:schemeClr>
                </a:solidFill>
                <a:effectLst>
                  <a:outerShdw blurRad="63500" dist="38100" dir="822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lt"/>
                <a:cs typeface="+mj-lt"/>
              </a:defRPr>
            </a:lvl1pPr>
          </a:lstStyle>
          <a:p>
            <a:pPr algn="l"/>
            <a:r>
              <a:rPr lang="cs-CZ" sz="6000" dirty="0" smtClean="0"/>
              <a:t>Vliv </a:t>
            </a:r>
            <a:endParaRPr lang="cs-CZ" sz="6000" dirty="0"/>
          </a:p>
        </p:txBody>
      </p:sp>
      <p:cxnSp>
        <p:nvCxnSpPr>
          <p:cNvPr id="3" name="Přímá spojnice 2"/>
          <p:cNvCxnSpPr/>
          <p:nvPr/>
        </p:nvCxnSpPr>
        <p:spPr>
          <a:xfrm>
            <a:off x="467544" y="1196752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Honza Zadražil A-Z\Pictures\_Galerie médií\3D postavičky\zh_sirk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316416" y="10691"/>
            <a:ext cx="833672" cy="1402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467544" y="1628800"/>
            <a:ext cx="8208912" cy="3244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/>
              <a:t>Šéf pozorně naslouchá a prověřuje nové myšlenky a koncepty. Zná potřeby každého člena týmu 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a </a:t>
            </a:r>
            <a:r>
              <a:rPr lang="cs-CZ" sz="2800" dirty="0"/>
              <a:t>seznamuje ho s tím, jak je možné tyto potřeby nejlépe uspokojit v procesu realizace stanovených cílů</a:t>
            </a:r>
            <a:r>
              <a:rPr lang="cs-CZ" sz="2800" dirty="0" smtClean="0"/>
              <a:t>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677238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457200" y="304800"/>
            <a:ext cx="8229600" cy="1035968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sz="4400">
                <a:solidFill>
                  <a:schemeClr val="tx2">
                    <a:shade val="85000"/>
                    <a:satMod val="150000"/>
                  </a:schemeClr>
                </a:solidFill>
                <a:latin typeface="+mj-lt"/>
                <a:ea typeface="+mj-ea"/>
                <a:cs typeface="+mj-cs"/>
              </a:defRPr>
            </a:defPPr>
            <a:lvl1pPr algn="ctr" eaLnBrk="1" hangingPunct="1">
              <a:buNone/>
              <a:defRPr lang="en-US" sz="4800" b="1" strike="noStrike" kern="1200" baseline="0" dirty="0" smtClean="0">
                <a:solidFill>
                  <a:schemeClr val="tx2">
                    <a:shade val="85000"/>
                    <a:satMod val="150000"/>
                  </a:schemeClr>
                </a:solidFill>
                <a:effectLst>
                  <a:outerShdw blurRad="63500" dist="38100" dir="822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lt"/>
                <a:cs typeface="+mj-lt"/>
              </a:defRPr>
            </a:lvl1pPr>
          </a:lstStyle>
          <a:p>
            <a:pPr algn="l"/>
            <a:r>
              <a:rPr lang="cs-CZ" sz="6000" dirty="0" smtClean="0"/>
              <a:t>Zásadovost </a:t>
            </a:r>
            <a:endParaRPr lang="cs-CZ" sz="6000" dirty="0"/>
          </a:p>
        </p:txBody>
      </p:sp>
      <p:cxnSp>
        <p:nvCxnSpPr>
          <p:cNvPr id="3" name="Přímá spojnice 2"/>
          <p:cNvCxnSpPr/>
          <p:nvPr/>
        </p:nvCxnSpPr>
        <p:spPr>
          <a:xfrm>
            <a:off x="467544" y="1196752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Honza Zadražil A-Z\Pictures\_Galerie médií\3D postavičky\zh_sirk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316416" y="10691"/>
            <a:ext cx="833672" cy="1402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467544" y="1628800"/>
            <a:ext cx="8208912" cy="2597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/>
              <a:t>Šéf spojí své hodnoty s hodnotami týmu a hodnoty týmu s hodnotami organizace. A především jimi žije každý den od rána do večera - co říká, to také dělá</a:t>
            </a:r>
            <a:r>
              <a:rPr lang="cs-CZ" sz="2800" dirty="0" smtClean="0"/>
              <a:t>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3049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457200" y="304800"/>
            <a:ext cx="8229600" cy="1035968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sz="4400">
                <a:solidFill>
                  <a:schemeClr val="tx2">
                    <a:shade val="85000"/>
                    <a:satMod val="150000"/>
                  </a:schemeClr>
                </a:solidFill>
                <a:latin typeface="+mj-lt"/>
                <a:ea typeface="+mj-ea"/>
                <a:cs typeface="+mj-cs"/>
              </a:defRPr>
            </a:defPPr>
            <a:lvl1pPr algn="ctr" eaLnBrk="1" hangingPunct="1">
              <a:buNone/>
              <a:defRPr lang="en-US" sz="4800" b="1" strike="noStrike" kern="1200" baseline="0" dirty="0" smtClean="0">
                <a:solidFill>
                  <a:schemeClr val="tx2">
                    <a:shade val="85000"/>
                    <a:satMod val="150000"/>
                  </a:schemeClr>
                </a:solidFill>
                <a:effectLst>
                  <a:outerShdw blurRad="63500" dist="38100" dir="822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lt"/>
                <a:cs typeface="+mj-lt"/>
              </a:defRPr>
            </a:lvl1pPr>
          </a:lstStyle>
          <a:p>
            <a:pPr algn="l"/>
            <a:r>
              <a:rPr lang="cs-CZ" sz="6000" dirty="0" smtClean="0"/>
              <a:t>Komunikace </a:t>
            </a:r>
            <a:endParaRPr lang="cs-CZ" sz="6000" dirty="0"/>
          </a:p>
        </p:txBody>
      </p:sp>
      <p:cxnSp>
        <p:nvCxnSpPr>
          <p:cNvPr id="3" name="Přímá spojnice 2"/>
          <p:cNvCxnSpPr/>
          <p:nvPr/>
        </p:nvCxnSpPr>
        <p:spPr>
          <a:xfrm>
            <a:off x="467544" y="1196752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Honza Zadražil A-Z\Pictures\_Galerie médií\3D postavičky\zh_sirk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316416" y="10691"/>
            <a:ext cx="833672" cy="1402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467544" y="1628800"/>
            <a:ext cx="82089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/>
              <a:t>Dobrá komunikace je otevřená, jasná, srozumitelná, stručná, výstižná, upřímná, úplná, logická a včasná. Vytváří důvěru tím, že dává důvěru. Šéf ví, jakou roli má při přesvědčování racionální a emocionální stránka komunikace 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a </a:t>
            </a:r>
            <a:r>
              <a:rPr lang="cs-CZ" sz="2800" dirty="0"/>
              <a:t>využívá ji k dosažení cílů týmu</a:t>
            </a:r>
            <a:r>
              <a:rPr lang="cs-CZ" sz="2800" dirty="0" smtClean="0"/>
              <a:t>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136297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457200" y="304800"/>
            <a:ext cx="8229600" cy="1035968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sz="4400">
                <a:solidFill>
                  <a:schemeClr val="tx2">
                    <a:shade val="85000"/>
                    <a:satMod val="150000"/>
                  </a:schemeClr>
                </a:solidFill>
                <a:latin typeface="+mj-lt"/>
                <a:ea typeface="+mj-ea"/>
                <a:cs typeface="+mj-cs"/>
              </a:defRPr>
            </a:defPPr>
            <a:lvl1pPr algn="ctr" eaLnBrk="1" hangingPunct="1">
              <a:buNone/>
              <a:defRPr lang="en-US" sz="4800" b="1" strike="noStrike" kern="1200" baseline="0" dirty="0" smtClean="0">
                <a:solidFill>
                  <a:schemeClr val="tx2">
                    <a:shade val="85000"/>
                    <a:satMod val="150000"/>
                  </a:schemeClr>
                </a:solidFill>
                <a:effectLst>
                  <a:outerShdw blurRad="63500" dist="38100" dir="822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lt"/>
                <a:cs typeface="+mj-lt"/>
              </a:defRPr>
            </a:lvl1pPr>
          </a:lstStyle>
          <a:p>
            <a:pPr algn="l"/>
            <a:r>
              <a:rPr lang="cs-CZ" sz="6000" dirty="0" smtClean="0"/>
              <a:t>Ochota riskovat </a:t>
            </a:r>
            <a:endParaRPr lang="cs-CZ" sz="6000" dirty="0"/>
          </a:p>
        </p:txBody>
      </p:sp>
      <p:cxnSp>
        <p:nvCxnSpPr>
          <p:cNvPr id="3" name="Přímá spojnice 2"/>
          <p:cNvCxnSpPr/>
          <p:nvPr/>
        </p:nvCxnSpPr>
        <p:spPr>
          <a:xfrm>
            <a:off x="467544" y="1196752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Honza Zadražil A-Z\Pictures\_Galerie médií\3D postavičky\zh_sirk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316416" y="10691"/>
            <a:ext cx="833672" cy="1402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467544" y="1628800"/>
            <a:ext cx="8208912" cy="2597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/>
              <a:t>Šéf věnuje pozornost dynamice týmu a chování jednotlivců a využívá své poznatky k omezení rizika. Přesto svým lidem důvěřuje - a to je vždy spojeno s riziky</a:t>
            </a:r>
            <a:r>
              <a:rPr lang="cs-CZ" sz="2800" dirty="0" smtClean="0"/>
              <a:t>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77567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457200" y="304800"/>
            <a:ext cx="8229600" cy="1035968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sz="4400">
                <a:solidFill>
                  <a:schemeClr val="tx2">
                    <a:shade val="85000"/>
                    <a:satMod val="150000"/>
                  </a:schemeClr>
                </a:solidFill>
                <a:latin typeface="+mj-lt"/>
                <a:ea typeface="+mj-ea"/>
                <a:cs typeface="+mj-cs"/>
              </a:defRPr>
            </a:defPPr>
            <a:lvl1pPr algn="ctr" eaLnBrk="1" hangingPunct="1">
              <a:buNone/>
              <a:defRPr lang="en-US" sz="4800" b="1" strike="noStrike" kern="1200" baseline="0" dirty="0" smtClean="0">
                <a:solidFill>
                  <a:schemeClr val="tx2">
                    <a:shade val="85000"/>
                    <a:satMod val="150000"/>
                  </a:schemeClr>
                </a:solidFill>
                <a:effectLst>
                  <a:outerShdw blurRad="63500" dist="38100" dir="822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lt"/>
                <a:cs typeface="+mj-lt"/>
              </a:defRPr>
            </a:lvl1pPr>
          </a:lstStyle>
          <a:p>
            <a:pPr algn="l"/>
            <a:r>
              <a:rPr lang="cs-CZ" sz="6000" dirty="0" smtClean="0"/>
              <a:t>Vlastnický vztah</a:t>
            </a:r>
            <a:endParaRPr lang="cs-CZ" sz="6000" dirty="0"/>
          </a:p>
        </p:txBody>
      </p:sp>
      <p:cxnSp>
        <p:nvCxnSpPr>
          <p:cNvPr id="3" name="Přímá spojnice 2"/>
          <p:cNvCxnSpPr/>
          <p:nvPr/>
        </p:nvCxnSpPr>
        <p:spPr>
          <a:xfrm>
            <a:off x="467544" y="1196752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Honza Zadražil A-Z\Pictures\_Galerie médií\3D postavičky\zh_sirk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316416" y="10691"/>
            <a:ext cx="833672" cy="1402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467544" y="1628800"/>
            <a:ext cx="8208912" cy="2597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/>
              <a:t>Šéf podněcuje tým, aby vzal za své a využil příležitosti a nevyhýbal se problémům, které se objeví. Přebírá odpovědnost za konečný výsledek a odpovídá za koučování týmu</a:t>
            </a:r>
            <a:r>
              <a:rPr lang="cs-CZ" sz="2800" dirty="0" smtClean="0"/>
              <a:t>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008046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457200" y="304800"/>
            <a:ext cx="8229600" cy="1035968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sz="4400">
                <a:solidFill>
                  <a:schemeClr val="tx2">
                    <a:shade val="85000"/>
                    <a:satMod val="150000"/>
                  </a:schemeClr>
                </a:solidFill>
                <a:latin typeface="+mj-lt"/>
                <a:ea typeface="+mj-ea"/>
                <a:cs typeface="+mj-cs"/>
              </a:defRPr>
            </a:defPPr>
            <a:lvl1pPr algn="ctr" eaLnBrk="1" hangingPunct="1">
              <a:buNone/>
              <a:defRPr lang="en-US" sz="4800" b="1" strike="noStrike" kern="1200" baseline="0" dirty="0" smtClean="0">
                <a:solidFill>
                  <a:schemeClr val="tx2">
                    <a:shade val="85000"/>
                    <a:satMod val="150000"/>
                  </a:schemeClr>
                </a:solidFill>
                <a:effectLst>
                  <a:outerShdw blurRad="63500" dist="38100" dir="822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lt"/>
                <a:cs typeface="+mj-lt"/>
              </a:defRPr>
            </a:lvl1pPr>
          </a:lstStyle>
          <a:p>
            <a:pPr algn="l"/>
            <a:r>
              <a:rPr lang="cs-CZ" sz="6000" dirty="0" smtClean="0"/>
              <a:t>Koučování</a:t>
            </a:r>
            <a:endParaRPr lang="cs-CZ" sz="6000" dirty="0"/>
          </a:p>
        </p:txBody>
      </p:sp>
      <p:cxnSp>
        <p:nvCxnSpPr>
          <p:cNvPr id="3" name="Přímá spojnice 2"/>
          <p:cNvCxnSpPr/>
          <p:nvPr/>
        </p:nvCxnSpPr>
        <p:spPr>
          <a:xfrm>
            <a:off x="467544" y="1196752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Honza Zadražil A-Z\Pictures\_Galerie médií\3D postavičky\zh_sirk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316416" y="10691"/>
            <a:ext cx="833672" cy="1402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467544" y="1628800"/>
            <a:ext cx="8208912" cy="3244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/>
              <a:t>Vhodně využívaná, včasná a na chování orientovaná zpětná vazba ze strany šéfa umožňuje členům týmu plně využít svůj potenciál. Šéf učí členy týmu koučovat své spolupracovníky a vytváří tak skutečné učící se společenství</a:t>
            </a:r>
            <a:r>
              <a:rPr lang="cs-CZ" sz="2800" dirty="0" smtClean="0"/>
              <a:t>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045052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457200" y="304800"/>
            <a:ext cx="8229600" cy="1035968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sz="4400">
                <a:solidFill>
                  <a:schemeClr val="tx2">
                    <a:shade val="85000"/>
                    <a:satMod val="150000"/>
                  </a:schemeClr>
                </a:solidFill>
                <a:latin typeface="+mj-lt"/>
                <a:ea typeface="+mj-ea"/>
                <a:cs typeface="+mj-cs"/>
              </a:defRPr>
            </a:defPPr>
            <a:lvl1pPr algn="ctr" eaLnBrk="1" hangingPunct="1">
              <a:buNone/>
              <a:defRPr lang="en-US" sz="4800" b="1" strike="noStrike" kern="1200" baseline="0" dirty="0" smtClean="0">
                <a:solidFill>
                  <a:schemeClr val="tx2">
                    <a:shade val="85000"/>
                    <a:satMod val="150000"/>
                  </a:schemeClr>
                </a:solidFill>
                <a:effectLst>
                  <a:outerShdw blurRad="63500" dist="38100" dir="822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lt"/>
                <a:cs typeface="+mj-lt"/>
              </a:defRPr>
            </a:lvl1pPr>
          </a:lstStyle>
          <a:p>
            <a:pPr algn="l"/>
            <a:r>
              <a:rPr lang="cs-CZ" sz="6000" dirty="0" smtClean="0"/>
              <a:t>Uvědomění si situace</a:t>
            </a:r>
            <a:endParaRPr lang="cs-CZ" sz="6000" dirty="0"/>
          </a:p>
        </p:txBody>
      </p:sp>
      <p:cxnSp>
        <p:nvCxnSpPr>
          <p:cNvPr id="3" name="Přímá spojnice 2"/>
          <p:cNvCxnSpPr/>
          <p:nvPr/>
        </p:nvCxnSpPr>
        <p:spPr>
          <a:xfrm>
            <a:off x="467544" y="1196752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Honza Zadražil A-Z\Pictures\_Galerie médií\3D postavičky\zh_sirk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316416" y="10691"/>
            <a:ext cx="833672" cy="1402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467544" y="1628800"/>
            <a:ext cx="8208912" cy="1951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/>
              <a:t>Šéf okamžitě rozpozná, ocení a odmění dosažený úspěch. Vždy si najde čas a je připraven pochválit nebo zaměřit úsilí členů týmu jiným směrem</a:t>
            </a:r>
            <a:r>
              <a:rPr lang="cs-CZ" sz="2800" dirty="0" smtClean="0"/>
              <a:t>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176430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457200" y="304800"/>
            <a:ext cx="8229600" cy="1035968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sz="4400">
                <a:solidFill>
                  <a:schemeClr val="tx2">
                    <a:shade val="85000"/>
                    <a:satMod val="150000"/>
                  </a:schemeClr>
                </a:solidFill>
                <a:latin typeface="+mj-lt"/>
                <a:ea typeface="+mj-ea"/>
                <a:cs typeface="+mj-cs"/>
              </a:defRPr>
            </a:defPPr>
            <a:lvl1pPr algn="ctr" eaLnBrk="1" hangingPunct="1">
              <a:buNone/>
              <a:defRPr lang="en-US" sz="4800" b="1" strike="noStrike" kern="1200" baseline="0" dirty="0" smtClean="0">
                <a:solidFill>
                  <a:schemeClr val="tx2">
                    <a:shade val="85000"/>
                    <a:satMod val="150000"/>
                  </a:schemeClr>
                </a:solidFill>
                <a:effectLst>
                  <a:outerShdw blurRad="63500" dist="38100" dir="822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lt"/>
                <a:cs typeface="+mj-lt"/>
              </a:defRPr>
            </a:lvl1pPr>
          </a:lstStyle>
          <a:p>
            <a:pPr algn="l"/>
            <a:r>
              <a:rPr lang="cs-CZ" sz="6000" dirty="0" smtClean="0"/>
              <a:t>Inteligence</a:t>
            </a:r>
            <a:endParaRPr lang="cs-CZ" sz="6000" dirty="0"/>
          </a:p>
        </p:txBody>
      </p:sp>
      <p:cxnSp>
        <p:nvCxnSpPr>
          <p:cNvPr id="3" name="Přímá spojnice 2"/>
          <p:cNvCxnSpPr/>
          <p:nvPr/>
        </p:nvCxnSpPr>
        <p:spPr>
          <a:xfrm>
            <a:off x="467544" y="1196752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Honza Zadražil A-Z\Pictures\_Galerie médií\3D postavičky\zh_sirk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316416" y="10691"/>
            <a:ext cx="833672" cy="1402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467544" y="1628800"/>
            <a:ext cx="8208912" cy="1951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/>
              <a:t>Šéf vždy jedná prakticky, citlivě vnímá současné 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i </a:t>
            </a:r>
            <a:r>
              <a:rPr lang="cs-CZ" sz="2800" dirty="0"/>
              <a:t>budoucí potřeby. Musí být proto inteligentní, ne intelektuální</a:t>
            </a:r>
            <a:r>
              <a:rPr lang="cs-CZ" sz="2800" dirty="0" smtClean="0"/>
              <a:t>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627231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457200" y="304800"/>
            <a:ext cx="8229600" cy="1035968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sz="4400">
                <a:solidFill>
                  <a:schemeClr val="tx2">
                    <a:shade val="85000"/>
                    <a:satMod val="150000"/>
                  </a:schemeClr>
                </a:solidFill>
                <a:latin typeface="+mj-lt"/>
                <a:ea typeface="+mj-ea"/>
                <a:cs typeface="+mj-cs"/>
              </a:defRPr>
            </a:defPPr>
            <a:lvl1pPr algn="ctr" eaLnBrk="1" hangingPunct="1">
              <a:buNone/>
              <a:defRPr lang="en-US" sz="4800" b="1" strike="noStrike" kern="1200" baseline="0" dirty="0" smtClean="0">
                <a:solidFill>
                  <a:schemeClr val="tx2">
                    <a:shade val="85000"/>
                    <a:satMod val="150000"/>
                  </a:schemeClr>
                </a:solidFill>
                <a:effectLst>
                  <a:outerShdw blurRad="63500" dist="38100" dir="822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lt"/>
                <a:cs typeface="+mj-lt"/>
              </a:defRPr>
            </a:lvl1pPr>
          </a:lstStyle>
          <a:p>
            <a:pPr algn="l"/>
            <a:r>
              <a:rPr lang="cs-CZ" sz="6000" dirty="0" smtClean="0"/>
              <a:t>Znalosti a dovednosti</a:t>
            </a:r>
            <a:endParaRPr lang="cs-CZ" sz="6000" dirty="0"/>
          </a:p>
        </p:txBody>
      </p:sp>
      <p:cxnSp>
        <p:nvCxnSpPr>
          <p:cNvPr id="3" name="Přímá spojnice 2"/>
          <p:cNvCxnSpPr/>
          <p:nvPr/>
        </p:nvCxnSpPr>
        <p:spPr>
          <a:xfrm>
            <a:off x="467544" y="1196752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Honza Zadražil A-Z\Pictures\_Galerie médií\3D postavičky\zh_sirk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316416" y="10691"/>
            <a:ext cx="833672" cy="1402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467544" y="1628800"/>
            <a:ext cx="8208912" cy="1951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/>
              <a:t>Šéf věří, že celoživotní vzdělávání se týká nejenom druhých, ale i jeho samého. Co se naučí, předává všem, kteří mohou tyto poznatky využít</a:t>
            </a:r>
            <a:r>
              <a:rPr lang="cs-CZ" sz="2800" dirty="0" smtClean="0"/>
              <a:t>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88845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457200" y="304800"/>
            <a:ext cx="8229600" cy="1035968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sz="4400">
                <a:solidFill>
                  <a:schemeClr val="tx2">
                    <a:shade val="85000"/>
                    <a:satMod val="150000"/>
                  </a:schemeClr>
                </a:solidFill>
                <a:latin typeface="+mj-lt"/>
                <a:ea typeface="+mj-ea"/>
                <a:cs typeface="+mj-cs"/>
              </a:defRPr>
            </a:defPPr>
            <a:lvl1pPr algn="ctr" eaLnBrk="1" hangingPunct="1">
              <a:buNone/>
              <a:defRPr lang="en-US" sz="4800" b="1" strike="noStrike" kern="1200" baseline="0" dirty="0" smtClean="0">
                <a:solidFill>
                  <a:schemeClr val="tx2">
                    <a:shade val="85000"/>
                    <a:satMod val="150000"/>
                  </a:schemeClr>
                </a:solidFill>
                <a:effectLst>
                  <a:outerShdw blurRad="63500" dist="38100" dir="822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lt"/>
                <a:cs typeface="+mj-lt"/>
              </a:defRPr>
            </a:lvl1pPr>
          </a:lstStyle>
          <a:p>
            <a:pPr algn="l"/>
            <a:r>
              <a:rPr lang="cs-CZ" sz="6000" dirty="0" smtClean="0"/>
              <a:t>Úvod</a:t>
            </a:r>
            <a:endParaRPr lang="cs-CZ" sz="6000" dirty="0"/>
          </a:p>
        </p:txBody>
      </p:sp>
      <p:cxnSp>
        <p:nvCxnSpPr>
          <p:cNvPr id="3" name="Přímá spojnice 2"/>
          <p:cNvCxnSpPr/>
          <p:nvPr/>
        </p:nvCxnSpPr>
        <p:spPr>
          <a:xfrm>
            <a:off x="467544" y="1196752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Honza Zadražil A-Z\Pictures\_Galerie médií\3D postavičky\zh_sirk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316416" y="10691"/>
            <a:ext cx="833672" cy="1402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467544" y="1628800"/>
            <a:ext cx="8208912" cy="4536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 smtClean="0"/>
              <a:t>	Výzkumy </a:t>
            </a:r>
            <a:r>
              <a:rPr lang="cs-CZ" sz="2800" dirty="0"/>
              <a:t>ukazují, že důležitým zdrojem motivace šéfa je moc. O moc neusiluje pro ni samu, ale pro to, aby mohl neustále hledat možnosti, jak docílit, aby se věci nejenom udělaly, ale aby se dělaly lépe. </a:t>
            </a:r>
            <a:endParaRPr lang="cs-CZ" sz="2800" dirty="0" smtClean="0"/>
          </a:p>
          <a:p>
            <a:pPr>
              <a:lnSpc>
                <a:spcPct val="150000"/>
              </a:lnSpc>
            </a:pPr>
            <a:endParaRPr lang="cs-CZ" sz="2800" dirty="0"/>
          </a:p>
          <a:p>
            <a:pPr>
              <a:lnSpc>
                <a:spcPct val="150000"/>
              </a:lnSpc>
            </a:pPr>
            <a:r>
              <a:rPr lang="cs-CZ" sz="2800" dirty="0" smtClean="0"/>
              <a:t>To </a:t>
            </a:r>
            <a:r>
              <a:rPr lang="cs-CZ" sz="2800" dirty="0"/>
              <a:t>se neobejde bez řízení chování druhých lidí. </a:t>
            </a: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1602695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457200" y="304800"/>
            <a:ext cx="8229600" cy="1035968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sz="4400">
                <a:solidFill>
                  <a:schemeClr val="tx2">
                    <a:shade val="85000"/>
                    <a:satMod val="150000"/>
                  </a:schemeClr>
                </a:solidFill>
                <a:latin typeface="+mj-lt"/>
                <a:ea typeface="+mj-ea"/>
                <a:cs typeface="+mj-cs"/>
              </a:defRPr>
            </a:defPPr>
            <a:lvl1pPr algn="ctr" eaLnBrk="1" hangingPunct="1">
              <a:buNone/>
              <a:defRPr lang="en-US" sz="4800" b="1" strike="noStrike" kern="1200" baseline="0" dirty="0" smtClean="0">
                <a:solidFill>
                  <a:schemeClr val="tx2">
                    <a:shade val="85000"/>
                    <a:satMod val="150000"/>
                  </a:schemeClr>
                </a:solidFill>
                <a:effectLst>
                  <a:outerShdw blurRad="63500" dist="38100" dir="822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lt"/>
                <a:cs typeface="+mj-lt"/>
              </a:defRPr>
            </a:lvl1pPr>
          </a:lstStyle>
          <a:p>
            <a:pPr algn="l"/>
            <a:r>
              <a:rPr lang="cs-CZ" sz="6000" dirty="0" smtClean="0"/>
              <a:t>Iniciativa</a:t>
            </a:r>
            <a:endParaRPr lang="cs-CZ" sz="6000" dirty="0"/>
          </a:p>
        </p:txBody>
      </p:sp>
      <p:cxnSp>
        <p:nvCxnSpPr>
          <p:cNvPr id="3" name="Přímá spojnice 2"/>
          <p:cNvCxnSpPr/>
          <p:nvPr/>
        </p:nvCxnSpPr>
        <p:spPr>
          <a:xfrm>
            <a:off x="467544" y="1196752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Honza Zadražil A-Z\Pictures\_Galerie médií\3D postavičky\zh_sirk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316416" y="10691"/>
            <a:ext cx="833672" cy="1402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467544" y="1628800"/>
            <a:ext cx="82089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/>
              <a:t>Šéf vyhledává a využívá příležitosti umožňující pozitivní změny. Před svůj tým staví úkoly, které jsou náročné a v souladu se schopnostmi jeho členů. Svoji schopnost uplatňovat vliv využívá 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k </a:t>
            </a:r>
            <a:r>
              <a:rPr lang="cs-CZ" sz="2800" dirty="0"/>
              <a:t>tomu, aby uvnitř skupiny i mimo ni formoval mistry změny</a:t>
            </a:r>
            <a:r>
              <a:rPr lang="cs-CZ" sz="2800" dirty="0" smtClean="0"/>
              <a:t>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928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457200" y="304800"/>
            <a:ext cx="8229600" cy="1035968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sz="4400">
                <a:solidFill>
                  <a:schemeClr val="tx2">
                    <a:shade val="85000"/>
                    <a:satMod val="150000"/>
                  </a:schemeClr>
                </a:solidFill>
                <a:latin typeface="+mj-lt"/>
                <a:ea typeface="+mj-ea"/>
                <a:cs typeface="+mj-cs"/>
              </a:defRPr>
            </a:defPPr>
            <a:lvl1pPr algn="ctr" eaLnBrk="1" hangingPunct="1">
              <a:buNone/>
              <a:defRPr lang="en-US" sz="4800" b="1" strike="noStrike" kern="1200" baseline="0" dirty="0" smtClean="0">
                <a:solidFill>
                  <a:schemeClr val="tx2">
                    <a:shade val="85000"/>
                    <a:satMod val="150000"/>
                  </a:schemeClr>
                </a:solidFill>
                <a:effectLst>
                  <a:outerShdw blurRad="63500" dist="38100" dir="822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lt"/>
                <a:cs typeface="+mj-lt"/>
              </a:defRPr>
            </a:lvl1pPr>
          </a:lstStyle>
          <a:p>
            <a:pPr algn="l"/>
            <a:r>
              <a:rPr lang="cs-CZ" sz="6000" dirty="0" smtClean="0"/>
              <a:t>Rychlé uvažování</a:t>
            </a:r>
            <a:endParaRPr lang="cs-CZ" sz="6000" dirty="0"/>
          </a:p>
        </p:txBody>
      </p:sp>
      <p:cxnSp>
        <p:nvCxnSpPr>
          <p:cNvPr id="3" name="Přímá spojnice 2"/>
          <p:cNvCxnSpPr/>
          <p:nvPr/>
        </p:nvCxnSpPr>
        <p:spPr>
          <a:xfrm>
            <a:off x="467544" y="1196752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Honza Zadražil A-Z\Pictures\_Galerie médií\3D postavičky\zh_sirk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316416" y="10691"/>
            <a:ext cx="833672" cy="1402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467544" y="1628800"/>
            <a:ext cx="8208912" cy="3244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/>
              <a:t>Šéf využívá rychlost jako zbraň v prostředí rychle se měnícího světa. Neustále využívá svou schopnost ovlivňovat k tomu, aby rozhodování probíhalo rychle a jeho výsledky se okamžitě uskutečňovaly</a:t>
            </a:r>
            <a:r>
              <a:rPr lang="cs-CZ" sz="2800" dirty="0" smtClean="0"/>
              <a:t>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797371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457200" y="304800"/>
            <a:ext cx="8229600" cy="1035968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sz="4400">
                <a:solidFill>
                  <a:schemeClr val="tx2">
                    <a:shade val="85000"/>
                    <a:satMod val="150000"/>
                  </a:schemeClr>
                </a:solidFill>
                <a:latin typeface="+mj-lt"/>
                <a:ea typeface="+mj-ea"/>
                <a:cs typeface="+mj-cs"/>
              </a:defRPr>
            </a:defPPr>
            <a:lvl1pPr algn="ctr" eaLnBrk="1" hangingPunct="1">
              <a:buNone/>
              <a:defRPr lang="en-US" sz="4800" b="1" strike="noStrike" kern="1200" baseline="0" dirty="0" smtClean="0">
                <a:solidFill>
                  <a:schemeClr val="tx2">
                    <a:shade val="85000"/>
                    <a:satMod val="150000"/>
                  </a:schemeClr>
                </a:solidFill>
                <a:effectLst>
                  <a:outerShdw blurRad="63500" dist="38100" dir="822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lt"/>
                <a:cs typeface="+mj-lt"/>
              </a:defRPr>
            </a:lvl1pPr>
          </a:lstStyle>
          <a:p>
            <a:pPr algn="l"/>
            <a:r>
              <a:rPr lang="cs-CZ" sz="6000" dirty="0" smtClean="0"/>
              <a:t>Globální myšlení</a:t>
            </a:r>
            <a:endParaRPr lang="cs-CZ" sz="6000" dirty="0"/>
          </a:p>
        </p:txBody>
      </p:sp>
      <p:cxnSp>
        <p:nvCxnSpPr>
          <p:cNvPr id="3" name="Přímá spojnice 2"/>
          <p:cNvCxnSpPr/>
          <p:nvPr/>
        </p:nvCxnSpPr>
        <p:spPr>
          <a:xfrm>
            <a:off x="467544" y="1196752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Honza Zadražil A-Z\Pictures\_Galerie médií\3D postavičky\zh_sirk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316416" y="10691"/>
            <a:ext cx="833672" cy="1402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467544" y="1628800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Šéf si váží rozmanitosti a v týmu ji podporuje</a:t>
            </a:r>
            <a:r>
              <a:rPr lang="cs-CZ" sz="2800" dirty="0" smtClean="0"/>
              <a:t>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653211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457200" y="304800"/>
            <a:ext cx="8229600" cy="1035968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sz="4400">
                <a:solidFill>
                  <a:schemeClr val="tx2">
                    <a:shade val="85000"/>
                    <a:satMod val="150000"/>
                  </a:schemeClr>
                </a:solidFill>
                <a:latin typeface="+mj-lt"/>
                <a:ea typeface="+mj-ea"/>
                <a:cs typeface="+mj-cs"/>
              </a:defRPr>
            </a:defPPr>
            <a:lvl1pPr algn="ctr" eaLnBrk="1" hangingPunct="1">
              <a:buNone/>
              <a:defRPr lang="en-US" sz="4800" b="1" strike="noStrike" kern="1200" baseline="0" dirty="0" smtClean="0">
                <a:solidFill>
                  <a:schemeClr val="tx2">
                    <a:shade val="85000"/>
                    <a:satMod val="150000"/>
                  </a:schemeClr>
                </a:solidFill>
                <a:effectLst>
                  <a:outerShdw blurRad="63500" dist="38100" dir="822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lt"/>
                <a:cs typeface="+mj-lt"/>
              </a:defRPr>
            </a:lvl1pPr>
          </a:lstStyle>
          <a:p>
            <a:pPr algn="l"/>
            <a:r>
              <a:rPr lang="cs-CZ" sz="6000" dirty="0" smtClean="0"/>
              <a:t>Shrnutí</a:t>
            </a:r>
            <a:endParaRPr lang="cs-CZ" sz="6000" dirty="0"/>
          </a:p>
        </p:txBody>
      </p:sp>
      <p:cxnSp>
        <p:nvCxnSpPr>
          <p:cNvPr id="3" name="Přímá spojnice 2"/>
          <p:cNvCxnSpPr/>
          <p:nvPr/>
        </p:nvCxnSpPr>
        <p:spPr>
          <a:xfrm>
            <a:off x="467544" y="1196752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Honza Zadražil A-Z\Pictures\_Galerie médií\3D postavičky\zh_sirk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316416" y="10691"/>
            <a:ext cx="833672" cy="1402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467544" y="1628800"/>
            <a:ext cx="82089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	Je </a:t>
            </a:r>
            <a:r>
              <a:rPr lang="cs-CZ" sz="2800" dirty="0"/>
              <a:t>nezbytné poznat zdroje moci a využívat ji odpovídajícím způsobem. Moc by se neměla stát sobecky využívaným osobním majetkem. Je nezbytné ji přenášet na další lidi, a to v míře, dané jejich zralostí a motivací. </a:t>
            </a:r>
            <a:endParaRPr lang="cs-CZ" sz="2800" dirty="0" smtClean="0"/>
          </a:p>
          <a:p>
            <a:r>
              <a:rPr lang="cs-CZ" sz="2800" dirty="0"/>
              <a:t>	</a:t>
            </a:r>
            <a:r>
              <a:rPr lang="cs-CZ" sz="2800" dirty="0" smtClean="0"/>
              <a:t>To </a:t>
            </a:r>
            <a:r>
              <a:rPr lang="cs-CZ" sz="2800" dirty="0"/>
              <a:t>je možné nejefektivněji uskutečnit v týmech, které si sami určují cíle a které jsou vedeny schopným šéfem. Nároky na šéfa jsou v takovémto případě mimořádně vysoké</a:t>
            </a:r>
            <a:r>
              <a:rPr lang="cs-CZ" sz="2800" dirty="0" smtClean="0"/>
              <a:t>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854729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457200" y="304800"/>
            <a:ext cx="8229600" cy="1035968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sz="4400">
                <a:solidFill>
                  <a:schemeClr val="tx2">
                    <a:shade val="85000"/>
                    <a:satMod val="150000"/>
                  </a:schemeClr>
                </a:solidFill>
                <a:latin typeface="+mj-lt"/>
                <a:ea typeface="+mj-ea"/>
                <a:cs typeface="+mj-cs"/>
              </a:defRPr>
            </a:defPPr>
            <a:lvl1pPr algn="ctr" eaLnBrk="1" hangingPunct="1">
              <a:buNone/>
              <a:defRPr lang="en-US" sz="4800" b="1" strike="noStrike" kern="1200" baseline="0" dirty="0" smtClean="0">
                <a:solidFill>
                  <a:schemeClr val="tx2">
                    <a:shade val="85000"/>
                    <a:satMod val="150000"/>
                  </a:schemeClr>
                </a:solidFill>
                <a:effectLst>
                  <a:outerShdw blurRad="63500" dist="38100" dir="822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lt"/>
                <a:cs typeface="+mj-lt"/>
              </a:defRPr>
            </a:lvl1pPr>
          </a:lstStyle>
          <a:p>
            <a:pPr algn="l"/>
            <a:r>
              <a:rPr lang="cs-CZ" sz="6000" dirty="0" smtClean="0"/>
              <a:t>Úvod</a:t>
            </a:r>
            <a:endParaRPr lang="cs-CZ" sz="6000" dirty="0"/>
          </a:p>
        </p:txBody>
      </p:sp>
      <p:cxnSp>
        <p:nvCxnSpPr>
          <p:cNvPr id="3" name="Přímá spojnice 2"/>
          <p:cNvCxnSpPr/>
          <p:nvPr/>
        </p:nvCxnSpPr>
        <p:spPr>
          <a:xfrm>
            <a:off x="467544" y="1196752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Honza Zadražil A-Z\Pictures\_Galerie médií\3D postavičky\zh_sirk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316416" y="10691"/>
            <a:ext cx="833672" cy="1402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467544" y="1628800"/>
            <a:ext cx="8208912" cy="4536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 smtClean="0"/>
              <a:t>	K </a:t>
            </a:r>
            <a:r>
              <a:rPr lang="cs-CZ" sz="2800" dirty="0"/>
              <a:t>dalším významným zdrojům motivace šéfa patří potřeba úspěchu a zájem o dobré životní podmínky ostatních. </a:t>
            </a:r>
            <a:endParaRPr lang="cs-CZ" sz="2800" dirty="0" smtClean="0"/>
          </a:p>
          <a:p>
            <a:pPr>
              <a:lnSpc>
                <a:spcPct val="150000"/>
              </a:lnSpc>
            </a:pPr>
            <a:endParaRPr lang="cs-CZ" sz="2800" dirty="0"/>
          </a:p>
          <a:p>
            <a:pPr>
              <a:lnSpc>
                <a:spcPct val="150000"/>
              </a:lnSpc>
            </a:pPr>
            <a:r>
              <a:rPr lang="cs-CZ" sz="2800" dirty="0" smtClean="0"/>
              <a:t>	První </a:t>
            </a:r>
            <a:r>
              <a:rPr lang="cs-CZ" sz="2800" dirty="0"/>
              <a:t>z nich nesmí ovšem vést k potlačení růstu jiných a druhý se nesmí stát překážkou přijímání těžkých a nepříjemných rozhodnutí</a:t>
            </a:r>
            <a:r>
              <a:rPr lang="cs-CZ" sz="2800" dirty="0" smtClean="0"/>
              <a:t>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004454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457200" y="304800"/>
            <a:ext cx="8229600" cy="1035968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sz="4400">
                <a:solidFill>
                  <a:schemeClr val="tx2">
                    <a:shade val="85000"/>
                    <a:satMod val="150000"/>
                  </a:schemeClr>
                </a:solidFill>
                <a:latin typeface="+mj-lt"/>
                <a:ea typeface="+mj-ea"/>
                <a:cs typeface="+mj-cs"/>
              </a:defRPr>
            </a:defPPr>
            <a:lvl1pPr algn="ctr" eaLnBrk="1" hangingPunct="1">
              <a:buNone/>
              <a:defRPr lang="en-US" sz="4800" b="1" strike="noStrike" kern="1200" baseline="0" dirty="0" smtClean="0">
                <a:solidFill>
                  <a:schemeClr val="tx2">
                    <a:shade val="85000"/>
                    <a:satMod val="150000"/>
                  </a:schemeClr>
                </a:solidFill>
                <a:effectLst>
                  <a:outerShdw blurRad="63500" dist="38100" dir="822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lt"/>
                <a:cs typeface="+mj-lt"/>
              </a:defRPr>
            </a:lvl1pPr>
          </a:lstStyle>
          <a:p>
            <a:pPr algn="l"/>
            <a:r>
              <a:rPr lang="cs-CZ" sz="6000" dirty="0" smtClean="0"/>
              <a:t>Vize</a:t>
            </a:r>
            <a:endParaRPr lang="cs-CZ" sz="6000" dirty="0"/>
          </a:p>
        </p:txBody>
      </p:sp>
      <p:cxnSp>
        <p:nvCxnSpPr>
          <p:cNvPr id="3" name="Přímá spojnice 2"/>
          <p:cNvCxnSpPr/>
          <p:nvPr/>
        </p:nvCxnSpPr>
        <p:spPr>
          <a:xfrm>
            <a:off x="467544" y="1196752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Honza Zadražil A-Z\Pictures\_Galerie médií\3D postavičky\zh_sirk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316416" y="10691"/>
            <a:ext cx="833672" cy="1402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467544" y="1628800"/>
            <a:ext cx="8208912" cy="1951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/>
              <a:t>Schopnost vytvořit a předat jasnou, přitažlivou 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a </a:t>
            </a:r>
            <a:r>
              <a:rPr lang="cs-CZ" sz="2800" dirty="0"/>
              <a:t>motivující představu o budoucím stavu týmu, podnikatelské aktivity nebo společenství</a:t>
            </a:r>
            <a:r>
              <a:rPr lang="cs-CZ" sz="2800" dirty="0" smtClean="0"/>
              <a:t>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000455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457200" y="304800"/>
            <a:ext cx="8229600" cy="1035968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sz="4400">
                <a:solidFill>
                  <a:schemeClr val="tx2">
                    <a:shade val="85000"/>
                    <a:satMod val="150000"/>
                  </a:schemeClr>
                </a:solidFill>
                <a:latin typeface="+mj-lt"/>
                <a:ea typeface="+mj-ea"/>
                <a:cs typeface="+mj-cs"/>
              </a:defRPr>
            </a:defPPr>
            <a:lvl1pPr algn="ctr" eaLnBrk="1" hangingPunct="1">
              <a:buNone/>
              <a:defRPr lang="en-US" sz="4800" b="1" strike="noStrike" kern="1200" baseline="0" dirty="0" smtClean="0">
                <a:solidFill>
                  <a:schemeClr val="tx2">
                    <a:shade val="85000"/>
                    <a:satMod val="150000"/>
                  </a:schemeClr>
                </a:solidFill>
                <a:effectLst>
                  <a:outerShdw blurRad="63500" dist="38100" dir="822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lt"/>
                <a:cs typeface="+mj-lt"/>
              </a:defRPr>
            </a:lvl1pPr>
          </a:lstStyle>
          <a:p>
            <a:pPr algn="l"/>
            <a:r>
              <a:rPr lang="cs-CZ" sz="6000" dirty="0" smtClean="0"/>
              <a:t>Charisma</a:t>
            </a:r>
            <a:endParaRPr lang="cs-CZ" sz="6000" dirty="0"/>
          </a:p>
        </p:txBody>
      </p:sp>
      <p:cxnSp>
        <p:nvCxnSpPr>
          <p:cNvPr id="3" name="Přímá spojnice 2"/>
          <p:cNvCxnSpPr/>
          <p:nvPr/>
        </p:nvCxnSpPr>
        <p:spPr>
          <a:xfrm>
            <a:off x="467544" y="1196752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Honza Zadražil A-Z\Pictures\_Galerie médií\3D postavičky\zh_sirk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316416" y="10691"/>
            <a:ext cx="833672" cy="1402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467544" y="1628800"/>
            <a:ext cx="82089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/>
              <a:t>Vyjádření schopnosti inspirovat, ovlivňovat 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a </a:t>
            </a:r>
            <a:r>
              <a:rPr lang="cs-CZ" sz="2800" dirty="0"/>
              <a:t>umožňovat dosáhnout výsledků; rozhodující vlastnosti úspěšného kouče ve sportu, podnikání nebo politice</a:t>
            </a:r>
            <a:r>
              <a:rPr lang="cs-CZ" sz="2800" dirty="0" smtClean="0"/>
              <a:t>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171355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457200" y="304800"/>
            <a:ext cx="8229600" cy="1035968"/>
          </a:xfrm>
          <a:prstGeom prst="rect">
            <a:avLst/>
          </a:prstGeom>
        </p:spPr>
        <p:txBody>
          <a:bodyPr>
            <a:normAutofit fontScale="92500"/>
          </a:bodyPr>
          <a:lstStyle>
            <a:defPPr>
              <a:defRPr sz="4400">
                <a:solidFill>
                  <a:schemeClr val="tx2">
                    <a:shade val="85000"/>
                    <a:satMod val="150000"/>
                  </a:schemeClr>
                </a:solidFill>
                <a:latin typeface="+mj-lt"/>
                <a:ea typeface="+mj-ea"/>
                <a:cs typeface="+mj-cs"/>
              </a:defRPr>
            </a:defPPr>
            <a:lvl1pPr algn="ctr" eaLnBrk="1" hangingPunct="1">
              <a:buNone/>
              <a:defRPr lang="en-US" sz="4800" b="1" strike="noStrike" kern="1200" baseline="0" dirty="0" smtClean="0">
                <a:solidFill>
                  <a:schemeClr val="tx2">
                    <a:shade val="85000"/>
                    <a:satMod val="150000"/>
                  </a:schemeClr>
                </a:solidFill>
                <a:effectLst>
                  <a:outerShdw blurRad="63500" dist="38100" dir="822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lt"/>
                <a:cs typeface="+mj-lt"/>
              </a:defRPr>
            </a:lvl1pPr>
          </a:lstStyle>
          <a:p>
            <a:pPr algn="l"/>
            <a:r>
              <a:rPr lang="cs-CZ" sz="6000" dirty="0" smtClean="0"/>
              <a:t>Orientace na zákazníka</a:t>
            </a:r>
            <a:endParaRPr lang="cs-CZ" sz="6000" dirty="0"/>
          </a:p>
        </p:txBody>
      </p:sp>
      <p:cxnSp>
        <p:nvCxnSpPr>
          <p:cNvPr id="3" name="Přímá spojnice 2"/>
          <p:cNvCxnSpPr/>
          <p:nvPr/>
        </p:nvCxnSpPr>
        <p:spPr>
          <a:xfrm>
            <a:off x="467544" y="1196752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Honza Zadražil A-Z\Pictures\_Galerie médií\3D postavičky\zh_sirk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316416" y="10691"/>
            <a:ext cx="833672" cy="1402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467544" y="1628800"/>
            <a:ext cx="8208912" cy="3244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 smtClean="0"/>
              <a:t>V </a:t>
            </a:r>
            <a:r>
              <a:rPr lang="cs-CZ" sz="2800" dirty="0"/>
              <a:t>týmu, který si sám určuje cíle, jsme všichni zákazníky jeden druhého a zejména svého šéfa. Chceme být úspěšní. Šéf ví, co považujeme za </a:t>
            </a:r>
            <a:r>
              <a:rPr lang="cs-CZ" sz="2800" dirty="0" smtClean="0"/>
              <a:t>úspěch</a:t>
            </a:r>
            <a:r>
              <a:rPr lang="cs-CZ" sz="2800" dirty="0"/>
              <a:t>, a vede nás k tomu, abychom dosáhli ještě více</a:t>
            </a:r>
            <a:r>
              <a:rPr lang="cs-CZ" sz="2800" dirty="0" smtClean="0"/>
              <a:t>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505929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457200" y="304800"/>
            <a:ext cx="8229600" cy="1035968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sz="4400">
                <a:solidFill>
                  <a:schemeClr val="tx2">
                    <a:shade val="85000"/>
                    <a:satMod val="150000"/>
                  </a:schemeClr>
                </a:solidFill>
                <a:latin typeface="+mj-lt"/>
                <a:ea typeface="+mj-ea"/>
                <a:cs typeface="+mj-cs"/>
              </a:defRPr>
            </a:defPPr>
            <a:lvl1pPr algn="ctr" eaLnBrk="1" hangingPunct="1">
              <a:buNone/>
              <a:defRPr lang="en-US" sz="4800" b="1" strike="noStrike" kern="1200" baseline="0" dirty="0" smtClean="0">
                <a:solidFill>
                  <a:schemeClr val="tx2">
                    <a:shade val="85000"/>
                    <a:satMod val="150000"/>
                  </a:schemeClr>
                </a:solidFill>
                <a:effectLst>
                  <a:outerShdw blurRad="63500" dist="38100" dir="822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lt"/>
                <a:cs typeface="+mj-lt"/>
              </a:defRPr>
            </a:lvl1pPr>
          </a:lstStyle>
          <a:p>
            <a:pPr algn="l"/>
            <a:r>
              <a:rPr lang="cs-CZ" sz="6000" dirty="0" smtClean="0"/>
              <a:t>Orientace na kvalitu</a:t>
            </a:r>
            <a:endParaRPr lang="cs-CZ" sz="6000" dirty="0"/>
          </a:p>
        </p:txBody>
      </p:sp>
      <p:cxnSp>
        <p:nvCxnSpPr>
          <p:cNvPr id="3" name="Přímá spojnice 2"/>
          <p:cNvCxnSpPr/>
          <p:nvPr/>
        </p:nvCxnSpPr>
        <p:spPr>
          <a:xfrm>
            <a:off x="467544" y="1196752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Honza Zadražil A-Z\Pictures\_Galerie médií\3D postavičky\zh_sirk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316416" y="10691"/>
            <a:ext cx="833672" cy="1402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467544" y="1628800"/>
            <a:ext cx="8208912" cy="3244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/>
              <a:t>Šéf dokáže zajistit, aby každý člen týmu věděl, jaká úroveň kvality uspokojí zákazníka mimo tým 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a </a:t>
            </a:r>
            <a:r>
              <a:rPr lang="cs-CZ" sz="2800" dirty="0"/>
              <a:t>umožní firmě odlišit se od svých konkurentů. Zajistí osobní růst každého člena týmu a jeho bezprostřední aplikace v reálných podmínkách</a:t>
            </a:r>
            <a:r>
              <a:rPr lang="cs-CZ" sz="2800" dirty="0" smtClean="0"/>
              <a:t>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356858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457200" y="304800"/>
            <a:ext cx="8229600" cy="1035968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sz="4400">
                <a:solidFill>
                  <a:schemeClr val="tx2">
                    <a:shade val="85000"/>
                    <a:satMod val="150000"/>
                  </a:schemeClr>
                </a:solidFill>
                <a:latin typeface="+mj-lt"/>
                <a:ea typeface="+mj-ea"/>
                <a:cs typeface="+mj-cs"/>
              </a:defRPr>
            </a:defPPr>
            <a:lvl1pPr algn="ctr" eaLnBrk="1" hangingPunct="1">
              <a:buNone/>
              <a:defRPr lang="en-US" sz="4800" b="1" strike="noStrike" kern="1200" baseline="0" dirty="0" smtClean="0">
                <a:solidFill>
                  <a:schemeClr val="tx2">
                    <a:shade val="85000"/>
                    <a:satMod val="150000"/>
                  </a:schemeClr>
                </a:solidFill>
                <a:effectLst>
                  <a:outerShdw blurRad="63500" dist="38100" dir="822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lt"/>
                <a:cs typeface="+mj-lt"/>
              </a:defRPr>
            </a:lvl1pPr>
          </a:lstStyle>
          <a:p>
            <a:pPr algn="l"/>
            <a:r>
              <a:rPr lang="cs-CZ" sz="6000" dirty="0" smtClean="0"/>
              <a:t>Integrita</a:t>
            </a:r>
            <a:endParaRPr lang="cs-CZ" sz="6000" dirty="0"/>
          </a:p>
        </p:txBody>
      </p:sp>
      <p:cxnSp>
        <p:nvCxnSpPr>
          <p:cNvPr id="3" name="Přímá spojnice 2"/>
          <p:cNvCxnSpPr/>
          <p:nvPr/>
        </p:nvCxnSpPr>
        <p:spPr>
          <a:xfrm>
            <a:off x="467544" y="1196752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Honza Zadražil A-Z\Pictures\_Galerie médií\3D postavičky\zh_sirk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316416" y="10691"/>
            <a:ext cx="833672" cy="1402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467544" y="1628800"/>
            <a:ext cx="8208912" cy="2597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/>
              <a:t>Musíte zcela bezpodmínečně jednat čestně, dokonce i tehdy, když pravda krátkodobě bolí. Šéf ví, kdy je lepší mlčet. Nikdy ale nešetří slovy, pokud má pravdu, ani nehýří lživými prohlášeními</a:t>
            </a:r>
            <a:r>
              <a:rPr lang="cs-CZ" sz="2800" dirty="0" smtClean="0"/>
              <a:t>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491852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457200" y="304800"/>
            <a:ext cx="8229600" cy="1035968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sz="4400">
                <a:solidFill>
                  <a:schemeClr val="tx2">
                    <a:shade val="85000"/>
                    <a:satMod val="150000"/>
                  </a:schemeClr>
                </a:solidFill>
                <a:latin typeface="+mj-lt"/>
                <a:ea typeface="+mj-ea"/>
                <a:cs typeface="+mj-cs"/>
              </a:defRPr>
            </a:defPPr>
            <a:lvl1pPr algn="ctr" eaLnBrk="1" hangingPunct="1">
              <a:buNone/>
              <a:defRPr lang="en-US" sz="4800" b="1" strike="noStrike" kern="1200" baseline="0" dirty="0" smtClean="0">
                <a:solidFill>
                  <a:schemeClr val="tx2">
                    <a:shade val="85000"/>
                    <a:satMod val="150000"/>
                  </a:schemeClr>
                </a:solidFill>
                <a:effectLst>
                  <a:outerShdw blurRad="63500" dist="38100" dir="822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lt"/>
                <a:cs typeface="+mj-lt"/>
              </a:defRPr>
            </a:lvl1pPr>
          </a:lstStyle>
          <a:p>
            <a:pPr algn="l"/>
            <a:r>
              <a:rPr lang="cs-CZ" sz="6000" dirty="0" smtClean="0"/>
              <a:t>Odpovědnost</a:t>
            </a:r>
            <a:endParaRPr lang="cs-CZ" sz="6000" dirty="0"/>
          </a:p>
        </p:txBody>
      </p:sp>
      <p:cxnSp>
        <p:nvCxnSpPr>
          <p:cNvPr id="3" name="Přímá spojnice 2"/>
          <p:cNvCxnSpPr/>
          <p:nvPr/>
        </p:nvCxnSpPr>
        <p:spPr>
          <a:xfrm>
            <a:off x="467544" y="1196752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Honza Zadražil A-Z\Pictures\_Galerie médií\3D postavičky\zh_sirk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316416" y="10691"/>
            <a:ext cx="833672" cy="1402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467544" y="1628800"/>
            <a:ext cx="8208912" cy="5183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/>
              <a:t>Šéf jasně a zřetelně definuje poctivé a náročné cíle. Nikdy nevyžaduje víc než je rozumné, v naději, že z lidí vyždímá vyšší výkon, ani nestanoví snadno dosažitelné cíle, které zaručují bezcenný úspěch. O všech cílech se jasně komunikuje. Odpovědnost za jejich dosažení deleguje uvážlivě a citlivě, přičemž odpovědnost za výsledek zůstává u šéfa</a:t>
            </a:r>
            <a:r>
              <a:rPr lang="cs-CZ" sz="2800" dirty="0" smtClean="0"/>
              <a:t>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029537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uman">
  <a:themeElements>
    <a:clrScheme name="Human">
      <a:dk1>
        <a:sysClr val="windowText" lastClr="000000"/>
      </a:dk1>
      <a:lt1>
        <a:sysClr val="window" lastClr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17517A"/>
      </a:accent3>
      <a:accent4>
        <a:srgbClr val="877E48"/>
      </a:accent4>
      <a:accent5>
        <a:srgbClr val="AF8B1E"/>
      </a:accent5>
      <a:accent6>
        <a:srgbClr val="A35E21"/>
      </a:accent6>
      <a:hlink>
        <a:srgbClr val="9B7300"/>
      </a:hlink>
      <a:folHlink>
        <a:srgbClr val="D6A73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uman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>
              <a:srgbClr val="000000">
                <a:alpha val="40000"/>
              </a:srgbClr>
            </a:outerShdw>
          </a:effectLst>
          <a:scene3d>
            <a:camera prst="perspective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>
            <a:tint val="100000"/>
          </a:schemeClr>
        </a:solidFill>
        <a:gradFill flip="none" rotWithShape="1">
          <a:gsLst>
            <a:gs pos="0">
              <a:schemeClr val="phClr">
                <a:tint val="85000"/>
                <a:satMod val="275000"/>
              </a:schemeClr>
            </a:gs>
            <a:gs pos="3000">
              <a:schemeClr val="phClr">
                <a:tint val="87000"/>
                <a:satMod val="275000"/>
              </a:schemeClr>
            </a:gs>
            <a:gs pos="10000">
              <a:schemeClr val="phClr">
                <a:tint val="90000"/>
                <a:satMod val="275000"/>
              </a:schemeClr>
            </a:gs>
            <a:gs pos="70000">
              <a:schemeClr val="phClr">
                <a:shade val="38000"/>
                <a:satMod val="275000"/>
              </a:schemeClr>
            </a:gs>
            <a:gs pos="90000">
              <a:schemeClr val="phClr">
                <a:shade val="25000"/>
                <a:satMod val="300000"/>
              </a:schemeClr>
            </a:gs>
            <a:gs pos="100000">
              <a:schemeClr val="phClr">
                <a:shade val="22000"/>
                <a:satMod val="300000"/>
              </a:schemeClr>
            </a:gs>
          </a:gsLst>
          <a:path path="circle">
            <a:fillToRect l="60000" t="-3300" b="200000"/>
          </a:path>
          <a:tileRect/>
        </a:gradFill>
        <a:gradFill rotWithShape="1">
          <a:gsLst>
            <a:gs pos="0">
              <a:schemeClr val="phClr">
                <a:tint val="57000"/>
                <a:satMod val="400000"/>
              </a:schemeClr>
            </a:gs>
            <a:gs pos="100000">
              <a:schemeClr val="phClr">
                <a:tint val="87000"/>
                <a:shade val="40000"/>
                <a:satMod val="5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Lidský motiv</Template>
  <TotalTime>3647</TotalTime>
  <Words>587</Words>
  <Application>Microsoft Office PowerPoint</Application>
  <PresentationFormat>Předvádění na obrazovce (4:3)</PresentationFormat>
  <Paragraphs>51</Paragraphs>
  <Slides>23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Human</vt:lpstr>
      <vt:lpstr>CHARAKTERISTICKÉVLASTNOSTI ŠÉFA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CHARAKTERISTICKÉVLASTNOSTI ŠÉFA</dc:title>
  <dc:creator>Honza Zadražil A-Z</dc:creator>
  <cp:lastModifiedBy>Honza Zadražil A-Z</cp:lastModifiedBy>
  <cp:revision>7</cp:revision>
  <dcterms:created xsi:type="dcterms:W3CDTF">2011-02-10T23:31:16Z</dcterms:created>
  <dcterms:modified xsi:type="dcterms:W3CDTF">2011-02-24T11:42:37Z</dcterms:modified>
</cp:coreProperties>
</file>