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05A4CAC-081E-4606-9D3A-E4307BA3B6F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868AF6-AE30-47BF-8674-753B002319EE}" type="datetimeFigureOut">
              <a:rPr lang="cs-CZ" smtClean="0"/>
              <a:t>11.8.2014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6152" y="2617439"/>
            <a:ext cx="7235981" cy="1603649"/>
          </a:xfrm>
        </p:spPr>
        <p:txBody>
          <a:bodyPr/>
          <a:lstStyle/>
          <a:p>
            <a:pPr algn="ctr"/>
            <a:r>
              <a:rPr lang="cs-CZ" sz="9600" dirty="0" smtClean="0"/>
              <a:t>DELEGOVÁNÍ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56300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Sumarizační prezentace</a:t>
            </a:r>
            <a:endParaRPr lang="cs-CZ" dirty="0"/>
          </a:p>
        </p:txBody>
      </p:sp>
      <p:pic>
        <p:nvPicPr>
          <p:cNvPr id="1026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2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ZÁVĚR …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10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>
            <a:off x="3169151" y="1484784"/>
            <a:ext cx="3600400" cy="3600400"/>
            <a:chOff x="3169151" y="1484784"/>
            <a:chExt cx="3600400" cy="3600400"/>
          </a:xfrm>
        </p:grpSpPr>
        <p:sp>
          <p:nvSpPr>
            <p:cNvPr id="6" name="Veselý obličej 5"/>
            <p:cNvSpPr/>
            <p:nvPr/>
          </p:nvSpPr>
          <p:spPr>
            <a:xfrm>
              <a:off x="3169151" y="1484784"/>
              <a:ext cx="3600400" cy="3600400"/>
            </a:xfrm>
            <a:prstGeom prst="smileyFace">
              <a:avLst/>
            </a:prstGeom>
            <a:solidFill>
              <a:srgbClr val="FFFF00"/>
            </a:solidFill>
            <a:ln w="38100">
              <a:solidFill>
                <a:schemeClr val="accent1"/>
              </a:solidFill>
            </a:ln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vál 7"/>
            <p:cNvSpPr/>
            <p:nvPr/>
          </p:nvSpPr>
          <p:spPr>
            <a:xfrm>
              <a:off x="4841776" y="314096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9" name="TextovéPole 8"/>
          <p:cNvSpPr txBox="1"/>
          <p:nvPr/>
        </p:nvSpPr>
        <p:spPr>
          <a:xfrm>
            <a:off x="1115616" y="4586352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0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JSTE PŘIPRAVENI.</a:t>
            </a:r>
          </a:p>
          <a:p>
            <a:pPr algn="ctr"/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HODNĚ ÚSPĚCHŮ PŘI DELEGOVÁNÍ.</a:t>
            </a:r>
          </a:p>
        </p:txBody>
      </p:sp>
    </p:spTree>
    <p:extLst>
      <p:ext uri="{BB962C8B-B14F-4D97-AF65-F5344CB8AC3E}">
        <p14:creationId xmlns:p14="http://schemas.microsoft.com/office/powerpoint/2010/main" val="192561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 fontScale="92500"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KROKY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DELEGOVÁNÍ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2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Šestiúhelník 8"/>
          <p:cNvSpPr/>
          <p:nvPr/>
        </p:nvSpPr>
        <p:spPr>
          <a:xfrm>
            <a:off x="3779912" y="3026748"/>
            <a:ext cx="2304256" cy="1986428"/>
          </a:xfrm>
          <a:prstGeom prst="hexagon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/>
              <a:t>PROČ?</a:t>
            </a:r>
            <a:endParaRPr lang="cs-CZ" sz="3600" b="1" dirty="0"/>
          </a:p>
        </p:txBody>
      </p:sp>
      <p:sp>
        <p:nvSpPr>
          <p:cNvPr id="10" name="Popisek se šipkou dolů 9"/>
          <p:cNvSpPr/>
          <p:nvPr/>
        </p:nvSpPr>
        <p:spPr>
          <a:xfrm>
            <a:off x="4139952" y="1730604"/>
            <a:ext cx="1584176" cy="1296144"/>
          </a:xfrm>
          <a:prstGeom prst="down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co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11" name="Popisek se šipkou dolů 10"/>
          <p:cNvSpPr/>
          <p:nvPr/>
        </p:nvSpPr>
        <p:spPr>
          <a:xfrm>
            <a:off x="5580112" y="2522692"/>
            <a:ext cx="1584176" cy="1296144"/>
          </a:xfrm>
          <a:prstGeom prst="down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kolik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12" name="Popisek se šipkou dolů 11"/>
          <p:cNvSpPr/>
          <p:nvPr/>
        </p:nvSpPr>
        <p:spPr>
          <a:xfrm>
            <a:off x="2699792" y="2522692"/>
            <a:ext cx="1584176" cy="1296144"/>
          </a:xfrm>
          <a:prstGeom prst="down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komu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13" name="Popisek se šipkou nahoru 12"/>
          <p:cNvSpPr/>
          <p:nvPr/>
        </p:nvSpPr>
        <p:spPr>
          <a:xfrm>
            <a:off x="4139952" y="5013176"/>
            <a:ext cx="1584176" cy="1296144"/>
          </a:xfrm>
          <a:prstGeom prst="up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kde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14" name="Popisek se šipkou nahoru 13"/>
          <p:cNvSpPr/>
          <p:nvPr/>
        </p:nvSpPr>
        <p:spPr>
          <a:xfrm>
            <a:off x="2699792" y="4178876"/>
            <a:ext cx="1584176" cy="1296144"/>
          </a:xfrm>
          <a:prstGeom prst="up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18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kdy</a:t>
            </a:r>
            <a:endParaRPr lang="cs-CZ" sz="4000" b="1" dirty="0">
              <a:solidFill>
                <a:schemeClr val="accent1"/>
              </a:solidFill>
            </a:endParaRPr>
          </a:p>
        </p:txBody>
      </p:sp>
      <p:sp>
        <p:nvSpPr>
          <p:cNvPr id="15" name="Popisek se šipkou nahoru 14"/>
          <p:cNvSpPr/>
          <p:nvPr/>
        </p:nvSpPr>
        <p:spPr>
          <a:xfrm>
            <a:off x="5580112" y="4178876"/>
            <a:ext cx="1584176" cy="1296144"/>
          </a:xfrm>
          <a:prstGeom prst="upArrowCallou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3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accent1"/>
                </a:solidFill>
              </a:rPr>
              <a:t>jak</a:t>
            </a:r>
            <a:endParaRPr lang="cs-CZ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7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PROČ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3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Honza Zadražil A-Z\Pictures\_Galerie médií\3D postavičky\ist1_2902475-welcome-and-be-ha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18" y="3140968"/>
            <a:ext cx="1397000" cy="139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láček 1"/>
          <p:cNvSpPr/>
          <p:nvPr/>
        </p:nvSpPr>
        <p:spPr>
          <a:xfrm>
            <a:off x="5493409" y="1340768"/>
            <a:ext cx="2880320" cy="1512168"/>
          </a:xfrm>
          <a:prstGeom prst="cloudCallout">
            <a:avLst>
              <a:gd name="adj1" fmla="val -58649"/>
              <a:gd name="adj2" fmla="val 7617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Testuji si kolegy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16" name="Obláček 15"/>
          <p:cNvSpPr/>
          <p:nvPr/>
        </p:nvSpPr>
        <p:spPr>
          <a:xfrm>
            <a:off x="5868144" y="3083384"/>
            <a:ext cx="2880320" cy="1512168"/>
          </a:xfrm>
          <a:prstGeom prst="cloudCallout">
            <a:avLst>
              <a:gd name="adj1" fmla="val -64251"/>
              <a:gd name="adj2" fmla="val -2972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Naučím kolegy něco nového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17" name="Obláček 16"/>
          <p:cNvSpPr/>
          <p:nvPr/>
        </p:nvSpPr>
        <p:spPr>
          <a:xfrm>
            <a:off x="5493409" y="4797152"/>
            <a:ext cx="2880320" cy="1512168"/>
          </a:xfrm>
          <a:prstGeom prst="cloudCallout">
            <a:avLst>
              <a:gd name="adj1" fmla="val -56315"/>
              <a:gd name="adj2" fmla="val -73223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Motivuji kolegy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18" name="Obláček 17"/>
          <p:cNvSpPr/>
          <p:nvPr/>
        </p:nvSpPr>
        <p:spPr>
          <a:xfrm>
            <a:off x="1547664" y="4797152"/>
            <a:ext cx="2880320" cy="1512168"/>
          </a:xfrm>
          <a:prstGeom prst="cloudCallout">
            <a:avLst>
              <a:gd name="adj1" fmla="val 55732"/>
              <a:gd name="adj2" fmla="val -75891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Pozměním svou náplň práce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19" name="Obláček 18"/>
          <p:cNvSpPr/>
          <p:nvPr/>
        </p:nvSpPr>
        <p:spPr>
          <a:xfrm>
            <a:off x="1115616" y="3083384"/>
            <a:ext cx="2880320" cy="1512168"/>
          </a:xfrm>
          <a:prstGeom prst="cloudCallout">
            <a:avLst>
              <a:gd name="adj1" fmla="val 64135"/>
              <a:gd name="adj2" fmla="val -9196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Zdokonalím komunikaci </a:t>
            </a:r>
            <a:br>
              <a:rPr lang="cs-CZ" sz="2400" dirty="0" smtClean="0">
                <a:solidFill>
                  <a:schemeClr val="accent1"/>
                </a:solidFill>
              </a:rPr>
            </a:br>
            <a:r>
              <a:rPr lang="cs-CZ" sz="2400" dirty="0" smtClean="0">
                <a:solidFill>
                  <a:schemeClr val="accent1"/>
                </a:solidFill>
              </a:rPr>
              <a:t>a vedení</a:t>
            </a:r>
            <a:endParaRPr lang="cs-CZ" sz="2400" dirty="0">
              <a:solidFill>
                <a:schemeClr val="accent1"/>
              </a:solidFill>
            </a:endParaRPr>
          </a:p>
        </p:txBody>
      </p:sp>
      <p:sp>
        <p:nvSpPr>
          <p:cNvPr id="20" name="Obláček 19"/>
          <p:cNvSpPr/>
          <p:nvPr/>
        </p:nvSpPr>
        <p:spPr>
          <a:xfrm>
            <a:off x="1547664" y="1340768"/>
            <a:ext cx="2880320" cy="1512168"/>
          </a:xfrm>
          <a:prstGeom prst="cloudCallout">
            <a:avLst>
              <a:gd name="adj1" fmla="val 56199"/>
              <a:gd name="adj2" fmla="val 75283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1"/>
                </a:solidFill>
              </a:rPr>
              <a:t>Získám čas</a:t>
            </a:r>
            <a:endParaRPr 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08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4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971600" y="1628800"/>
            <a:ext cx="38884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CO ano </a:t>
            </a:r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</a:rPr>
              <a:t>- delegovat: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udělá jiný kvalitněji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jiný udělá levněji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jiný udělá rychleji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při čem se druhý něco naučí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druhého baví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zvýší druhému sebedůvěru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se často opakuje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druhého příliš nezatíží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bude pro druhého výzvou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je v kompetenci druhého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při čem druhý získá zkušenosti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nikdo jiný nemůže udělat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…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860032" y="1628800"/>
            <a:ext cx="38884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CO ne </a:t>
            </a:r>
            <a:r>
              <a:rPr lang="cs-CZ" sz="2400" b="1" dirty="0" smtClean="0">
                <a:solidFill>
                  <a:schemeClr val="bg1">
                    <a:lumMod val="50000"/>
                  </a:schemeClr>
                </a:solidFill>
              </a:rPr>
              <a:t>- nedelegovat</a:t>
            </a:r>
            <a:r>
              <a:rPr lang="cs-CZ" sz="2400" b="1" dirty="0" smtClean="0"/>
              <a:t>: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 dirty="0"/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druhý nezvládne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není druhý připraven udělat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se vám jen nechce udělat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patří mezi vaše povinnosti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patří mezi důvěrné úkoly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druhého ponižuje či degraduje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je proti normám či pravidlům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není možné provést (nesplnitelné)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to, co …</a:t>
            </a:r>
            <a:endParaRPr lang="cs-CZ" dirty="0"/>
          </a:p>
        </p:txBody>
      </p:sp>
      <p:pic>
        <p:nvPicPr>
          <p:cNvPr id="4098" name="Picture 2" descr="C:\Users\Honza Zadražil A-Z\Pictures\_Galerie médií\3D postavičky\ist1_8600116-targ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54640" y="4869160"/>
            <a:ext cx="1397000" cy="139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99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5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051720" y="5723964"/>
            <a:ext cx="61926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2051720" y="2123564"/>
            <a:ext cx="0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olný tvar 11"/>
          <p:cNvSpPr/>
          <p:nvPr/>
        </p:nvSpPr>
        <p:spPr>
          <a:xfrm>
            <a:off x="2057400" y="3421191"/>
            <a:ext cx="5392271" cy="2308381"/>
          </a:xfrm>
          <a:custGeom>
            <a:avLst/>
            <a:gdLst>
              <a:gd name="connsiteX0" fmla="*/ 0 w 5392271"/>
              <a:gd name="connsiteY0" fmla="*/ 2308381 h 2308381"/>
              <a:gd name="connsiteX1" fmla="*/ 1613647 w 5392271"/>
              <a:gd name="connsiteY1" fmla="*/ 775416 h 2308381"/>
              <a:gd name="connsiteX2" fmla="*/ 2339788 w 5392271"/>
              <a:gd name="connsiteY2" fmla="*/ 318216 h 2308381"/>
              <a:gd name="connsiteX3" fmla="*/ 3294529 w 5392271"/>
              <a:gd name="connsiteY3" fmla="*/ 89616 h 2308381"/>
              <a:gd name="connsiteX4" fmla="*/ 4061012 w 5392271"/>
              <a:gd name="connsiteY4" fmla="*/ 35828 h 2308381"/>
              <a:gd name="connsiteX5" fmla="*/ 4652682 w 5392271"/>
              <a:gd name="connsiteY5" fmla="*/ 614051 h 2308381"/>
              <a:gd name="connsiteX6" fmla="*/ 5069541 w 5392271"/>
              <a:gd name="connsiteY6" fmla="*/ 1407428 h 2308381"/>
              <a:gd name="connsiteX7" fmla="*/ 5392271 w 5392271"/>
              <a:gd name="connsiteY7" fmla="*/ 2308381 h 2308381"/>
              <a:gd name="connsiteX8" fmla="*/ 5392271 w 5392271"/>
              <a:gd name="connsiteY8" fmla="*/ 2308381 h 230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92271" h="2308381">
                <a:moveTo>
                  <a:pt x="0" y="2308381"/>
                </a:moveTo>
                <a:cubicBezTo>
                  <a:pt x="611841" y="1707745"/>
                  <a:pt x="1223682" y="1107110"/>
                  <a:pt x="1613647" y="775416"/>
                </a:cubicBezTo>
                <a:cubicBezTo>
                  <a:pt x="2003612" y="443722"/>
                  <a:pt x="2059641" y="432516"/>
                  <a:pt x="2339788" y="318216"/>
                </a:cubicBezTo>
                <a:cubicBezTo>
                  <a:pt x="2619935" y="203916"/>
                  <a:pt x="3007658" y="136681"/>
                  <a:pt x="3294529" y="89616"/>
                </a:cubicBezTo>
                <a:cubicBezTo>
                  <a:pt x="3581400" y="42551"/>
                  <a:pt x="3834653" y="-51578"/>
                  <a:pt x="4061012" y="35828"/>
                </a:cubicBezTo>
                <a:cubicBezTo>
                  <a:pt x="4287371" y="123234"/>
                  <a:pt x="4484594" y="385451"/>
                  <a:pt x="4652682" y="614051"/>
                </a:cubicBezTo>
                <a:cubicBezTo>
                  <a:pt x="4820770" y="842651"/>
                  <a:pt x="4946276" y="1125040"/>
                  <a:pt x="5069541" y="1407428"/>
                </a:cubicBezTo>
                <a:cubicBezTo>
                  <a:pt x="5192806" y="1689816"/>
                  <a:pt x="5392271" y="2308381"/>
                  <a:pt x="5392271" y="2308381"/>
                </a:cubicBezTo>
                <a:lnTo>
                  <a:pt x="5392271" y="230838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57295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solidFill>
                  <a:schemeClr val="accent1"/>
                </a:solidFill>
              </a:rPr>
              <a:t>zátěž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 rot="16200000">
            <a:off x="1414681" y="2319263"/>
            <a:ext cx="76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výkon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267744" y="148478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 smtClean="0"/>
              <a:t>Křivka závislosti výkonu na míře zátěže</a:t>
            </a:r>
            <a:endParaRPr lang="cs-CZ" sz="2800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4067944" y="3923764"/>
            <a:ext cx="0" cy="180580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5580112" y="3493199"/>
            <a:ext cx="0" cy="22307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6012160" y="3419708"/>
            <a:ext cx="0" cy="23098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940152" y="33477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5508104" y="3419708"/>
            <a:ext cx="144016" cy="1440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4003285" y="3779748"/>
            <a:ext cx="144016" cy="14401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057400" y="5795972"/>
            <a:ext cx="201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fáze rozvoje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779912" y="5795972"/>
            <a:ext cx="201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fáze stability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 rot="16200000">
            <a:off x="4457035" y="4389478"/>
            <a:ext cx="274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fáze extrémního výkonu</a:t>
            </a:r>
            <a:endParaRPr lang="cs-CZ" dirty="0"/>
          </a:p>
        </p:txBody>
      </p:sp>
      <p:sp>
        <p:nvSpPr>
          <p:cNvPr id="29" name="Čárový popisek 2 28"/>
          <p:cNvSpPr/>
          <p:nvPr/>
        </p:nvSpPr>
        <p:spPr>
          <a:xfrm flipH="1">
            <a:off x="2267744" y="3203684"/>
            <a:ext cx="1296144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151"/>
              <a:gd name="adj6" fmla="val -36292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Rychlý postup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Čárový popisek 2 33"/>
          <p:cNvSpPr/>
          <p:nvPr/>
        </p:nvSpPr>
        <p:spPr>
          <a:xfrm flipH="1">
            <a:off x="3923928" y="2555612"/>
            <a:ext cx="1375501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0802"/>
              <a:gd name="adj6" fmla="val -21767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Dlouhodobě udržovat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5" name="Čárový popisek 2 34"/>
          <p:cNvSpPr/>
          <p:nvPr/>
        </p:nvSpPr>
        <p:spPr>
          <a:xfrm>
            <a:off x="6660232" y="2681826"/>
            <a:ext cx="1368152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7035"/>
              <a:gd name="adj6" fmla="val -4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Nezbytná kompenzace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Čárový popisek 2 36"/>
          <p:cNvSpPr/>
          <p:nvPr/>
        </p:nvSpPr>
        <p:spPr>
          <a:xfrm>
            <a:off x="7560332" y="3779748"/>
            <a:ext cx="1368152" cy="79208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8733"/>
              <a:gd name="adj6" fmla="val -41753"/>
            </a:avLst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Vyměnit 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724128" y="5795972"/>
            <a:ext cx="2010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fáze úpadku</a:t>
            </a:r>
            <a:endParaRPr lang="cs-CZ" dirty="0"/>
          </a:p>
        </p:txBody>
      </p:sp>
      <p:pic>
        <p:nvPicPr>
          <p:cNvPr id="5122" name="Picture 2" descr="C:\Users\Honza Zadražil A-Z\Pictures\_Galerie médií\3D postavičky\ist1_4701262-trophy-gol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120232"/>
            <a:ext cx="1397000" cy="139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1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13" grpId="0"/>
      <p:bldP spid="14" grpId="0"/>
      <p:bldP spid="15" grpId="0"/>
      <p:bldP spid="25" grpId="0" animBg="1"/>
      <p:bldP spid="27" grpId="0" animBg="1"/>
      <p:bldP spid="28" grpId="0" animBg="1"/>
      <p:bldP spid="26" grpId="0"/>
      <p:bldP spid="31" grpId="0"/>
      <p:bldP spid="32" grpId="0"/>
      <p:bldP spid="29" grpId="0" animBg="1"/>
      <p:bldP spid="34" grpId="0" animBg="1"/>
      <p:bldP spid="35" grpId="0" animBg="1"/>
      <p:bldP spid="37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6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331640" y="5589240"/>
            <a:ext cx="172819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ÚKOLOVÁNÍ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31840" y="4869160"/>
            <a:ext cx="1728192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TRÉNOVÁNÍ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932040" y="4149080"/>
            <a:ext cx="1728192" cy="2088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bg1">
                    <a:lumMod val="50000"/>
                  </a:schemeClr>
                </a:solidFill>
              </a:rPr>
              <a:t>MOTIVOVÁNÍ</a:t>
            </a:r>
            <a:endParaRPr lang="cs-CZ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732240" y="3068960"/>
            <a:ext cx="1728192" cy="31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DELEGOVÁNÍ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331640" y="494116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DIREKTIVNÍ</a:t>
            </a:r>
          </a:p>
          <a:p>
            <a:pPr algn="ctr"/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131840" y="3933056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DIREKTIVNĚ-</a:t>
            </a:r>
          </a:p>
          <a:p>
            <a:pPr algn="ctr"/>
            <a:r>
              <a:rPr lang="cs-CZ" dirty="0" smtClean="0"/>
              <a:t>PODPORUJÍCÍ</a:t>
            </a:r>
          </a:p>
          <a:p>
            <a:pPr algn="ctr"/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932040" y="350274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PODPORUJÍCÍ</a:t>
            </a:r>
          </a:p>
          <a:p>
            <a:pPr algn="ctr"/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732240" y="242262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PARTNERSKÝ</a:t>
            </a:r>
          </a:p>
          <a:p>
            <a:pPr algn="ctr"/>
            <a:r>
              <a:rPr lang="cs-CZ" dirty="0" smtClean="0"/>
              <a:t>PŘÍSTUP</a:t>
            </a:r>
            <a:endParaRPr lang="cs-CZ" dirty="0"/>
          </a:p>
        </p:txBody>
      </p:sp>
      <p:pic>
        <p:nvPicPr>
          <p:cNvPr id="6146" name="Picture 2" descr="C:\Users\Honza Zadražil A-Z\Pictures\_Galerie médií\3D postavičky\ist1_10186017-stop-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00152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Honza Zadražil A-Z\Pictures\_Galerie médií\3D postavičky\ist1_2771026-help-and-escap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988840"/>
            <a:ext cx="11811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Honza Zadražil A-Z\Pictures\_Galerie médií\3D postavičky\ist1_5321169-business-de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836" y="1196752"/>
            <a:ext cx="1397000" cy="121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Honza Zadražil A-Z\Pictures\_Galerie médií\3D postavičky\ist1_7411474-think-it-abou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008" y="2780928"/>
            <a:ext cx="1397000" cy="1054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83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  <p:bldP spid="10" grpId="0" animBg="1"/>
      <p:bldP spid="11" grpId="0" animBg="1"/>
      <p:bldP spid="8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7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2267744" y="2276872"/>
            <a:ext cx="1296144" cy="12961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Rovnoramenný trojúhelník 7"/>
          <p:cNvSpPr/>
          <p:nvPr/>
        </p:nvSpPr>
        <p:spPr>
          <a:xfrm>
            <a:off x="2015716" y="1484784"/>
            <a:ext cx="1800200" cy="792088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211960" y="1628800"/>
            <a:ext cx="43204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Je podstatné místo realizace?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Kde má být činnost realizována?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Jaké výhody a/nebo omezení má dané místo?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Jak využít výhod prostředí?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Jak eliminovat omezení?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Lze a případně jak, místo realizace přizpůsobit pro dosažení úspěchu?</a:t>
            </a:r>
            <a:endParaRPr lang="cs-CZ" dirty="0"/>
          </a:p>
        </p:txBody>
      </p:sp>
      <p:pic>
        <p:nvPicPr>
          <p:cNvPr id="7171" name="Picture 3" descr="C:\Users\Honza Zadražil A-Z\Pictures\_Galerie médií\3D postavičky\ist1_7651615-question-m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316" y="2276872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 flipV="1">
            <a:off x="6389966" y="4149080"/>
            <a:ext cx="1800200" cy="2088232"/>
            <a:chOff x="6389966" y="4149080"/>
            <a:chExt cx="1800200" cy="20882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bdélník 13"/>
            <p:cNvSpPr/>
            <p:nvPr/>
          </p:nvSpPr>
          <p:spPr>
            <a:xfrm>
              <a:off x="6641994" y="4941168"/>
              <a:ext cx="1296144" cy="1296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Rovnoramenný trojúhelník 14"/>
            <p:cNvSpPr/>
            <p:nvPr/>
          </p:nvSpPr>
          <p:spPr>
            <a:xfrm>
              <a:off x="6389966" y="4149080"/>
              <a:ext cx="1800200" cy="792088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7172" name="Picture 4" descr="C:\Users\Honza Zadražil A-Z\Pictures\_Galerie médií\3D postavičky\ist1_7411719-correc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73" y="4098652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691680" y="4211796"/>
            <a:ext cx="4374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Deleguji jednotlivci nebo skupině?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Deleguji ve „svém“ nebo „jeho“ prostředí, nebo na „neutrální“ půdě?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Deleguji v přímé komunikaci, nebo přes média?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dirty="0" smtClean="0"/>
              <a:t>Jaké povahy je delegovaná činnost či úkol, na jaké úrovni je osob, na kterou deleguji?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48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hnutá šipka dolů 1"/>
          <p:cNvSpPr/>
          <p:nvPr/>
        </p:nvSpPr>
        <p:spPr>
          <a:xfrm>
            <a:off x="827584" y="1340769"/>
            <a:ext cx="8246267" cy="2409013"/>
          </a:xfrm>
          <a:prstGeom prst="curvedDownArrow">
            <a:avLst>
              <a:gd name="adj1" fmla="val 17293"/>
              <a:gd name="adj2" fmla="val 50000"/>
              <a:gd name="adj3" fmla="val 2500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8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Users\Honza Zadražil A-Z\Pictures\_Galerie médií\3D postavičky\ist1_2721453-you-can-see-my-he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292" y="4912320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onza Zadražil A-Z\Pictures\_Galerie médií\3D postavičky\ist1_2771139-syri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532218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Honza Zadražil A-Z\Pictures\_Galerie médií\3D postavičky\ist1_2771156-i-am-hungr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8183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Honza Zadražil A-Z\Pictures\_Galerie médií\3D postavičky\ist1_3464709-sleep-under-su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4599799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Users\Honza Zadražil A-Z\Pictures\_Galerie médií\3D postavičky\ist1_3622877-graduat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29" y="3051282"/>
            <a:ext cx="10414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Honza Zadražil A-Z\Pictures\_Galerie médií\3D postavičky\ist1_5321153-stop-pleas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32218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C:\Users\Honza Zadražil A-Z\Pictures\_Galerie médií\3D postavičky\ist1_10186138-blind-justice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292" y="1195178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hnutá šipka dolů 14"/>
          <p:cNvSpPr/>
          <p:nvPr/>
        </p:nvSpPr>
        <p:spPr>
          <a:xfrm flipH="1" flipV="1">
            <a:off x="502197" y="3861048"/>
            <a:ext cx="8246267" cy="2409013"/>
          </a:xfrm>
          <a:prstGeom prst="curvedDownArrow">
            <a:avLst>
              <a:gd name="adj1" fmla="val 17293"/>
              <a:gd name="adj2" fmla="val 50000"/>
              <a:gd name="adj3" fmla="val 2500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8201" name="Picture 9" descr="C:\Users\Honza Zadražil A-Z\Pictures\_Galerie médií\3D postavičky\ist1_10186068-weigh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047" y="3051282"/>
            <a:ext cx="1397000" cy="1397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181944" y="4286163"/>
            <a:ext cx="1288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</a:t>
            </a:r>
            <a:endParaRPr lang="cs-CZ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938896" y="2681950"/>
            <a:ext cx="895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ZDRAVÍ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355976" y="2362813"/>
            <a:ext cx="937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351929" y="578345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ODPOČINEK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519414" y="6176084"/>
            <a:ext cx="932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VZTAHY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085604" y="5733256"/>
            <a:ext cx="1654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ŽIVOTOSPRÁVA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264785" y="4153634"/>
            <a:ext cx="1267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ODOLNOST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576523" y="2681950"/>
            <a:ext cx="700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93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5" grpId="0" animBg="1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16632"/>
            <a:ext cx="6624736" cy="1008112"/>
          </a:xfrm>
        </p:spPr>
        <p:txBody>
          <a:bodyPr>
            <a:normAutofit/>
          </a:bodyPr>
          <a:lstStyle/>
          <a:p>
            <a:pPr algn="l"/>
            <a:r>
              <a:rPr lang="cs-CZ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</a:t>
            </a: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DELEGOVAT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Honza Zadražil A-Z\Pictures\_Galerie médií\3D postavičky\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6632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584" y="6597352"/>
            <a:ext cx="8316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fld id="{2B16EE05-0CC3-477F-B64B-AFA4A27323F4}" type="slidenum">
              <a:rPr lang="cs-CZ" sz="1200" smtClean="0">
                <a:solidFill>
                  <a:schemeClr val="bg1">
                    <a:lumMod val="50000"/>
                  </a:schemeClr>
                </a:solidFill>
              </a:rPr>
              <a:t>9</a:t>
            </a:fld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 -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827584" y="1164382"/>
            <a:ext cx="8246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Šipka doprava 1"/>
          <p:cNvSpPr/>
          <p:nvPr/>
        </p:nvSpPr>
        <p:spPr>
          <a:xfrm>
            <a:off x="899592" y="126876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Je delegovaná činnost v kompetenci jiné osoby? Které?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Šipka doprava 18"/>
          <p:cNvSpPr/>
          <p:nvPr/>
        </p:nvSpPr>
        <p:spPr>
          <a:xfrm>
            <a:off x="1259632" y="198884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Kdo má zájem nebo schopnosti? Kdo oboje?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Šipka doprava 19"/>
          <p:cNvSpPr/>
          <p:nvPr/>
        </p:nvSpPr>
        <p:spPr>
          <a:xfrm>
            <a:off x="1619672" y="270892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Kdo bude delegováním motivován a povzbuzen?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Šipka doprava 20"/>
          <p:cNvSpPr/>
          <p:nvPr/>
        </p:nvSpPr>
        <p:spPr>
          <a:xfrm>
            <a:off x="1979712" y="342900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Komu delegovaný úkol pomůže v jeho růstu a rozvoji?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Šipka doprava 21"/>
          <p:cNvSpPr/>
          <p:nvPr/>
        </p:nvSpPr>
        <p:spPr>
          <a:xfrm>
            <a:off x="2339752" y="414908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Kdo byl v minulosti přehlédnut nebo vynechán?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Šipka doprava 22"/>
          <p:cNvSpPr/>
          <p:nvPr/>
        </p:nvSpPr>
        <p:spPr>
          <a:xfrm>
            <a:off x="2699792" y="486916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Kdo má na delegovaný úkol čas?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Šipka doprava 23"/>
          <p:cNvSpPr/>
          <p:nvPr/>
        </p:nvSpPr>
        <p:spPr>
          <a:xfrm>
            <a:off x="3059832" y="5589240"/>
            <a:ext cx="5904656" cy="864096"/>
          </a:xfrm>
          <a:prstGeom prst="rightArrow">
            <a:avLst>
              <a:gd name="adj1" fmla="val 50000"/>
              <a:gd name="adj2" fmla="val 72984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Kdo potřebuje získat nové zkušenosti?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Honza Zadražil A-Z\Pictures\_Galerie médií\3D postavičky\ist1_10185659-binocula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336" y="1369068"/>
            <a:ext cx="1397000" cy="1397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Honza Zadražil A-Z\Pictures\_Galerie médií\3D postavičky\z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05844" y="5405586"/>
            <a:ext cx="13335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8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TC101859868[[fn=Teplo]]</Template>
  <TotalTime>0</TotalTime>
  <Words>430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Thermal</vt:lpstr>
      <vt:lpstr>DELEGOVÁNÍ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Honza Zadražil A-Z</dc:creator>
  <cp:lastModifiedBy>Honza Zadražil A-Z</cp:lastModifiedBy>
  <cp:revision>35</cp:revision>
  <dcterms:created xsi:type="dcterms:W3CDTF">2012-04-29T11:39:00Z</dcterms:created>
  <dcterms:modified xsi:type="dcterms:W3CDTF">2014-08-11T10:07:03Z</dcterms:modified>
</cp:coreProperties>
</file>